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63" r:id="rId9"/>
    <p:sldId id="265" r:id="rId10"/>
    <p:sldId id="267" r:id="rId11"/>
    <p:sldId id="268" r:id="rId12"/>
    <p:sldId id="276" r:id="rId13"/>
    <p:sldId id="278" r:id="rId14"/>
    <p:sldId id="286" r:id="rId15"/>
    <p:sldId id="287" r:id="rId16"/>
    <p:sldId id="288" r:id="rId17"/>
    <p:sldId id="289" r:id="rId18"/>
    <p:sldId id="290" r:id="rId19"/>
    <p:sldId id="291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9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241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37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419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2493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1718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684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556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6320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759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41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013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343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266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4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357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072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6E963-2272-411F-B7FC-ADB2C237CD69}" type="datetimeFigureOut">
              <a:rPr lang="it-IT" smtClean="0"/>
              <a:t>09/12/2021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7043103-4E6D-43EC-9CEA-7A902D012B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15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8" Type="http://schemas.openxmlformats.org/officeDocument/2006/relationships/image" Target="../media/image89.png"/><Relationship Id="rId3" Type="http://schemas.openxmlformats.org/officeDocument/2006/relationships/image" Target="../media/image742.png"/><Relationship Id="rId21" Type="http://schemas.openxmlformats.org/officeDocument/2006/relationships/image" Target="../media/image92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2" Type="http://schemas.openxmlformats.org/officeDocument/2006/relationships/image" Target="../media/image36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1.png"/><Relationship Id="rId11" Type="http://schemas.openxmlformats.org/officeDocument/2006/relationships/image" Target="../media/image84.png"/><Relationship Id="rId24" Type="http://schemas.openxmlformats.org/officeDocument/2006/relationships/image" Target="../media/image95.png"/><Relationship Id="rId5" Type="http://schemas.openxmlformats.org/officeDocument/2006/relationships/image" Target="../media/image761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83.png"/><Relationship Id="rId19" Type="http://schemas.openxmlformats.org/officeDocument/2006/relationships/image" Target="../media/image90.png"/><Relationship Id="rId4" Type="http://schemas.openxmlformats.org/officeDocument/2006/relationships/image" Target="../media/image751.png"/><Relationship Id="rId9" Type="http://schemas.openxmlformats.org/officeDocument/2006/relationships/image" Target="../media/image82.png"/><Relationship Id="rId22" Type="http://schemas.openxmlformats.org/officeDocument/2006/relationships/image" Target="../media/image9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250.png"/><Relationship Id="rId7" Type="http://schemas.openxmlformats.org/officeDocument/2006/relationships/image" Target="../media/image29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2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1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6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emf"/><Relationship Id="rId4" Type="http://schemas.openxmlformats.org/officeDocument/2006/relationships/image" Target="../media/image6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10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emf"/><Relationship Id="rId7" Type="http://schemas.openxmlformats.org/officeDocument/2006/relationships/image" Target="../media/image104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3.png"/><Relationship Id="rId4" Type="http://schemas.openxmlformats.org/officeDocument/2006/relationships/image" Target="../media/image10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" Type="http://schemas.openxmlformats.org/officeDocument/2006/relationships/image" Target="../media/image112.png"/><Relationship Id="rId7" Type="http://schemas.openxmlformats.org/officeDocument/2006/relationships/image" Target="../media/image108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8.png"/><Relationship Id="rId4" Type="http://schemas.openxmlformats.org/officeDocument/2006/relationships/image" Target="../media/image1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13" Type="http://schemas.openxmlformats.org/officeDocument/2006/relationships/image" Target="../media/image1210.png"/><Relationship Id="rId18" Type="http://schemas.openxmlformats.org/officeDocument/2006/relationships/image" Target="../media/image26.png"/><Relationship Id="rId26" Type="http://schemas.openxmlformats.org/officeDocument/2006/relationships/image" Target="../media/image31.png"/><Relationship Id="rId3" Type="http://schemas.openxmlformats.org/officeDocument/2006/relationships/image" Target="../media/image19.png"/><Relationship Id="rId21" Type="http://schemas.openxmlformats.org/officeDocument/2006/relationships/image" Target="../media/image28.png"/><Relationship Id="rId7" Type="http://schemas.openxmlformats.org/officeDocument/2006/relationships/image" Target="../media/image67.png"/><Relationship Id="rId12" Type="http://schemas.openxmlformats.org/officeDocument/2006/relationships/image" Target="../media/image23.png"/><Relationship Id="rId17" Type="http://schemas.openxmlformats.org/officeDocument/2006/relationships/image" Target="../media/image25.png"/><Relationship Id="rId25" Type="http://schemas.openxmlformats.org/officeDocument/2006/relationships/image" Target="../media/image30.png"/><Relationship Id="rId2" Type="http://schemas.openxmlformats.org/officeDocument/2006/relationships/image" Target="../media/image18.png"/><Relationship Id="rId16" Type="http://schemas.openxmlformats.org/officeDocument/2006/relationships/image" Target="../media/image150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0.png"/><Relationship Id="rId11" Type="http://schemas.openxmlformats.org/officeDocument/2006/relationships/image" Target="../media/image22.png"/><Relationship Id="rId24" Type="http://schemas.openxmlformats.org/officeDocument/2006/relationships/image" Target="../media/image29.png"/><Relationship Id="rId5" Type="http://schemas.openxmlformats.org/officeDocument/2006/relationships/image" Target="../media/image21.png"/><Relationship Id="rId15" Type="http://schemas.openxmlformats.org/officeDocument/2006/relationships/image" Target="../media/image24.png"/><Relationship Id="rId23" Type="http://schemas.openxmlformats.org/officeDocument/2006/relationships/image" Target="../media/image220.png"/><Relationship Id="rId10" Type="http://schemas.openxmlformats.org/officeDocument/2006/relationships/image" Target="../media/image910.png"/><Relationship Id="rId19" Type="http://schemas.openxmlformats.org/officeDocument/2006/relationships/image" Target="../media/image180.png"/><Relationship Id="rId4" Type="http://schemas.openxmlformats.org/officeDocument/2006/relationships/image" Target="../media/image20.png"/><Relationship Id="rId9" Type="http://schemas.openxmlformats.org/officeDocument/2006/relationships/image" Target="../media/image810.png"/><Relationship Id="rId14" Type="http://schemas.openxmlformats.org/officeDocument/2006/relationships/image" Target="../media/image1310.png"/><Relationship Id="rId22" Type="http://schemas.openxmlformats.org/officeDocument/2006/relationships/image" Target="../media/image210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png"/><Relationship Id="rId18" Type="http://schemas.openxmlformats.org/officeDocument/2006/relationships/image" Target="../media/image451.png"/><Relationship Id="rId3" Type="http://schemas.openxmlformats.org/officeDocument/2006/relationships/image" Target="../media/image44.png"/><Relationship Id="rId21" Type="http://schemas.openxmlformats.org/officeDocument/2006/relationships/image" Target="../media/image57.png"/><Relationship Id="rId12" Type="http://schemas.openxmlformats.org/officeDocument/2006/relationships/image" Target="../media/image53.png"/><Relationship Id="rId17" Type="http://schemas.openxmlformats.org/officeDocument/2006/relationships/image" Target="../media/image440.png"/><Relationship Id="rId2" Type="http://schemas.openxmlformats.org/officeDocument/2006/relationships/image" Target="../media/image32.png"/><Relationship Id="rId16" Type="http://schemas.openxmlformats.org/officeDocument/2006/relationships/image" Target="../media/image49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24" Type="http://schemas.openxmlformats.org/officeDocument/2006/relationships/image" Target="../media/image60.png"/><Relationship Id="rId5" Type="http://schemas.openxmlformats.org/officeDocument/2006/relationships/image" Target="../media/image46.png"/><Relationship Id="rId15" Type="http://schemas.openxmlformats.org/officeDocument/2006/relationships/image" Target="../media/image48.png"/><Relationship Id="rId23" Type="http://schemas.openxmlformats.org/officeDocument/2006/relationships/image" Target="../media/image59.png"/><Relationship Id="rId10" Type="http://schemas.openxmlformats.org/officeDocument/2006/relationships/image" Target="../media/image51.png"/><Relationship Id="rId19" Type="http://schemas.openxmlformats.org/officeDocument/2006/relationships/image" Target="../media/image50.png"/><Relationship Id="rId4" Type="http://schemas.openxmlformats.org/officeDocument/2006/relationships/image" Target="../media/image45.png"/><Relationship Id="rId14" Type="http://schemas.openxmlformats.org/officeDocument/2006/relationships/image" Target="../media/image55.png"/><Relationship Id="rId22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1.png"/><Relationship Id="rId18" Type="http://schemas.openxmlformats.org/officeDocument/2006/relationships/image" Target="../media/image711.png"/><Relationship Id="rId26" Type="http://schemas.openxmlformats.org/officeDocument/2006/relationships/image" Target="../media/image34.png"/><Relationship Id="rId3" Type="http://schemas.openxmlformats.org/officeDocument/2006/relationships/image" Target="../media/image76.png"/><Relationship Id="rId21" Type="http://schemas.openxmlformats.org/officeDocument/2006/relationships/image" Target="../media/image743.png"/><Relationship Id="rId12" Type="http://schemas.openxmlformats.org/officeDocument/2006/relationships/image" Target="../media/image662.png"/><Relationship Id="rId17" Type="http://schemas.openxmlformats.org/officeDocument/2006/relationships/image" Target="../media/image691.png"/><Relationship Id="rId25" Type="http://schemas.openxmlformats.org/officeDocument/2006/relationships/image" Target="../media/image601.png"/><Relationship Id="rId2" Type="http://schemas.openxmlformats.org/officeDocument/2006/relationships/image" Target="../media/image33.png"/><Relationship Id="rId16" Type="http://schemas.openxmlformats.org/officeDocument/2006/relationships/image" Target="../media/image721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71.png"/><Relationship Id="rId24" Type="http://schemas.openxmlformats.org/officeDocument/2006/relationships/image" Target="../media/image772.png"/><Relationship Id="rId15" Type="http://schemas.openxmlformats.org/officeDocument/2006/relationships/image" Target="../media/image77.png"/><Relationship Id="rId23" Type="http://schemas.openxmlformats.org/officeDocument/2006/relationships/image" Target="../media/image762.png"/><Relationship Id="rId10" Type="http://schemas.openxmlformats.org/officeDocument/2006/relationships/image" Target="../media/image652.png"/><Relationship Id="rId19" Type="http://schemas.openxmlformats.org/officeDocument/2006/relationships/image" Target="../media/image731.png"/><Relationship Id="rId4" Type="http://schemas.openxmlformats.org/officeDocument/2006/relationships/image" Target="../media/image622.png"/><Relationship Id="rId9" Type="http://schemas.openxmlformats.org/officeDocument/2006/relationships/image" Target="../media/image631.png"/><Relationship Id="rId14" Type="http://schemas.openxmlformats.org/officeDocument/2006/relationships/image" Target="../media/image701.png"/><Relationship Id="rId22" Type="http://schemas.openxmlformats.org/officeDocument/2006/relationships/image" Target="../media/image752.png"/><Relationship Id="rId27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45B3A5F-8583-4E99-9118-82087C20F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950" y="2026420"/>
            <a:ext cx="1866900" cy="18669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6111DD-6E9A-4FE5-85B9-71C158F3F256}"/>
              </a:ext>
            </a:extLst>
          </p:cNvPr>
          <p:cNvSpPr txBox="1"/>
          <p:nvPr/>
        </p:nvSpPr>
        <p:spPr>
          <a:xfrm>
            <a:off x="2247900" y="5443908"/>
            <a:ext cx="8255000" cy="973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5057775" algn="l"/>
              </a:tabLst>
            </a:pPr>
            <a:r>
              <a:rPr lang="it-IT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Relatore/i                                                                                                                                                          Candidato</a:t>
            </a:r>
            <a:endParaRPr lang="it-I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5133975" algn="l"/>
              </a:tabLst>
            </a:pPr>
            <a:r>
              <a:rPr lang="it-IT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Prof. Mauro </a:t>
            </a:r>
            <a:r>
              <a:rPr lang="it-IT" sz="1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Velardocchia</a:t>
            </a:r>
            <a:r>
              <a:rPr lang="it-IT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Daniele Sorato</a:t>
            </a:r>
            <a:endParaRPr lang="it-I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Ing. Antonio Tota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9ED3BFF-528D-42AE-B402-858546A2BAE7}"/>
              </a:ext>
            </a:extLst>
          </p:cNvPr>
          <p:cNvSpPr txBox="1"/>
          <p:nvPr/>
        </p:nvSpPr>
        <p:spPr>
          <a:xfrm>
            <a:off x="3327400" y="3889276"/>
            <a:ext cx="6096000" cy="1231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Tesi di Laurea Magistrale</a:t>
            </a:r>
            <a:endParaRPr lang="it-IT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“Studio e sviluppo di indici per la prevenzione del ribaltamento applicati a veicolo”</a:t>
            </a:r>
            <a:endParaRPr lang="it-IT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08BDC33-9AE5-407E-B39A-4965F7D7954F}"/>
              </a:ext>
            </a:extLst>
          </p:cNvPr>
          <p:cNvSpPr txBox="1"/>
          <p:nvPr/>
        </p:nvSpPr>
        <p:spPr>
          <a:xfrm>
            <a:off x="3327400" y="692689"/>
            <a:ext cx="6096000" cy="1338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POLITECNICO DI TORINO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Facoltà di Ingegneria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Corso di Laurea Magistrale in Ingegneria Meccanica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928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9FF83D-6C9E-4A77-933A-ECAC795F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440" y="288925"/>
            <a:ext cx="2103120" cy="1325563"/>
          </a:xfrm>
        </p:spPr>
        <p:txBody>
          <a:bodyPr>
            <a:normAutofit/>
          </a:bodyPr>
          <a:lstStyle/>
          <a:p>
            <a:pPr algn="ctr"/>
            <a:r>
              <a:rPr lang="it-IT" sz="2000" b="1" dirty="0">
                <a:solidFill>
                  <a:schemeClr val="tx1"/>
                </a:solidFill>
                <a:latin typeface="+mn-lt"/>
              </a:rPr>
              <a:t>MODELLO 4 GDL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C7C6B64-ABEB-41CB-8E62-18294BA150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68030" y="1319530"/>
                <a:ext cx="6974445" cy="4927388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it-IT" sz="1800" dirty="0"/>
                  <a:t>Ipotesi:</a:t>
                </a:r>
              </a:p>
              <a:p>
                <a:r>
                  <a:rPr lang="it-IT" sz="1800" dirty="0"/>
                  <a:t>Masse non sospese ≠ 0</a:t>
                </a:r>
              </a:p>
              <a:p>
                <a:r>
                  <a:rPr lang="it-IT" sz="1800" dirty="0"/>
                  <a:t>Viene tenuto conto della rigidezza di sospensioni e pneumatici e dello smorzamento delle sospensioni</a:t>
                </a:r>
              </a:p>
              <a:p>
                <a:r>
                  <a:rPr lang="it-IT" sz="1800" dirty="0"/>
                  <a:t>Strada piana con inclinazione nulla</a:t>
                </a:r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r>
                  <a:rPr lang="it-IT" sz="1800" dirty="0"/>
                  <a:t>Variabili utilizzate: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it-IT" sz="1800" dirty="0"/>
                  <a:t>: spostamento verticale della massa sospesa</a:t>
                </a:r>
              </a:p>
              <a:p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sz="1800" dirty="0"/>
                  <a:t>: angolo di rollio della massa sospesa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𝑢𝑙</m:t>
                        </m:r>
                      </m:sub>
                    </m:sSub>
                  </m:oMath>
                </a14:m>
                <a:r>
                  <a:rPr lang="it-IT" sz="1800" dirty="0"/>
                  <a:t>: spostamento verticale della massa non sospesa di sinistra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𝑢𝑟</m:t>
                        </m:r>
                      </m:sub>
                    </m:sSub>
                  </m:oMath>
                </a14:m>
                <a:r>
                  <a:rPr lang="it-IT" sz="1800" dirty="0"/>
                  <a:t>: spostamento verticale della massa sospesa di destra</a:t>
                </a:r>
              </a:p>
              <a:p>
                <a:endParaRPr lang="it-IT" sz="1800" dirty="0"/>
              </a:p>
              <a:p>
                <a:pPr marL="0" indent="0">
                  <a:buNone/>
                </a:pPr>
                <a:r>
                  <a:rPr lang="it-IT" sz="1800" dirty="0"/>
                  <a:t>Input: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it-IT" sz="1800" dirty="0"/>
                  <a:t>: accelerazione laterale al centro di rollio</a:t>
                </a:r>
              </a:p>
              <a:p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0C7C6B64-ABEB-41CB-8E62-18294BA150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8030" y="1319530"/>
                <a:ext cx="6974445" cy="4927388"/>
              </a:xfrm>
              <a:blipFill>
                <a:blip r:embed="rId2"/>
                <a:stretch>
                  <a:fillRect l="-612" t="-865" b="-7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1F7469D1-D0A8-4105-AD95-086D991A0399}"/>
              </a:ext>
            </a:extLst>
          </p:cNvPr>
          <p:cNvCxnSpPr>
            <a:cxnSpLocks/>
          </p:cNvCxnSpPr>
          <p:nvPr/>
        </p:nvCxnSpPr>
        <p:spPr>
          <a:xfrm>
            <a:off x="8256234" y="6110713"/>
            <a:ext cx="34658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>
            <a:extLst>
              <a:ext uri="{FF2B5EF4-FFF2-40B4-BE49-F238E27FC236}">
                <a16:creationId xmlns:a16="http://schemas.microsoft.com/office/drawing/2014/main" id="{D6839549-7717-4CDA-BA18-A6E767C28BDC}"/>
              </a:ext>
            </a:extLst>
          </p:cNvPr>
          <p:cNvSpPr/>
          <p:nvPr/>
        </p:nvSpPr>
        <p:spPr>
          <a:xfrm>
            <a:off x="8695224" y="5104622"/>
            <a:ext cx="514905" cy="2396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29F1C69-4032-4480-BB87-4E290EE298DE}"/>
              </a:ext>
            </a:extLst>
          </p:cNvPr>
          <p:cNvSpPr/>
          <p:nvPr/>
        </p:nvSpPr>
        <p:spPr>
          <a:xfrm>
            <a:off x="9970135" y="5481787"/>
            <a:ext cx="514905" cy="2396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2B31F93-595E-4016-9F97-D93EDF733C91}"/>
              </a:ext>
            </a:extLst>
          </p:cNvPr>
          <p:cNvSpPr/>
          <p:nvPr/>
        </p:nvSpPr>
        <p:spPr>
          <a:xfrm rot="525419">
            <a:off x="8794523" y="3474515"/>
            <a:ext cx="1722898" cy="12761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4EE5F87-A127-489F-8E41-5B8A99BF5F3D}"/>
              </a:ext>
            </a:extLst>
          </p:cNvPr>
          <p:cNvCxnSpPr/>
          <p:nvPr/>
        </p:nvCxnSpPr>
        <p:spPr>
          <a:xfrm flipH="1">
            <a:off x="8177953" y="5370990"/>
            <a:ext cx="13138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DC3CF686-7A68-434B-831E-3A4D0010D741}"/>
              </a:ext>
            </a:extLst>
          </p:cNvPr>
          <p:cNvCxnSpPr>
            <a:cxnSpLocks/>
          </p:cNvCxnSpPr>
          <p:nvPr/>
        </p:nvCxnSpPr>
        <p:spPr>
          <a:xfrm>
            <a:off x="9732809" y="5370990"/>
            <a:ext cx="14810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e 25">
            <a:extLst>
              <a:ext uri="{FF2B5EF4-FFF2-40B4-BE49-F238E27FC236}">
                <a16:creationId xmlns:a16="http://schemas.microsoft.com/office/drawing/2014/main" id="{0FEB8A83-1BD3-480F-A36A-84FA4659F62A}"/>
              </a:ext>
            </a:extLst>
          </p:cNvPr>
          <p:cNvSpPr/>
          <p:nvPr/>
        </p:nvSpPr>
        <p:spPr>
          <a:xfrm>
            <a:off x="9583576" y="4888494"/>
            <a:ext cx="99719" cy="99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429CC63F-283D-443E-918E-74462953B5B8}"/>
              </a:ext>
            </a:extLst>
          </p:cNvPr>
          <p:cNvSpPr/>
          <p:nvPr/>
        </p:nvSpPr>
        <p:spPr>
          <a:xfrm>
            <a:off x="9633061" y="4100171"/>
            <a:ext cx="99719" cy="99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D796F671-2015-4FE8-A3D6-44B702FCC4F9}"/>
              </a:ext>
            </a:extLst>
          </p:cNvPr>
          <p:cNvCxnSpPr>
            <a:cxnSpLocks/>
          </p:cNvCxnSpPr>
          <p:nvPr/>
        </p:nvCxnSpPr>
        <p:spPr>
          <a:xfrm flipV="1">
            <a:off x="9633435" y="4203459"/>
            <a:ext cx="1" cy="7901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A54296B0-60C9-4AB9-BCCA-8199568E09F8}"/>
              </a:ext>
            </a:extLst>
          </p:cNvPr>
          <p:cNvCxnSpPr>
            <a:cxnSpLocks/>
          </p:cNvCxnSpPr>
          <p:nvPr/>
        </p:nvCxnSpPr>
        <p:spPr>
          <a:xfrm>
            <a:off x="9596389" y="4929780"/>
            <a:ext cx="767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CABAB258-8E6C-44C2-B50D-222DD4F574C4}"/>
              </a:ext>
            </a:extLst>
          </p:cNvPr>
          <p:cNvSpPr txBox="1"/>
          <p:nvPr/>
        </p:nvSpPr>
        <p:spPr>
          <a:xfrm>
            <a:off x="9317574" y="3813455"/>
            <a:ext cx="319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G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6FF9740-93AF-4361-AC7F-9A243FD4EB1A}"/>
              </a:ext>
            </a:extLst>
          </p:cNvPr>
          <p:cNvSpPr txBox="1"/>
          <p:nvPr/>
        </p:nvSpPr>
        <p:spPr>
          <a:xfrm>
            <a:off x="9626609" y="4868085"/>
            <a:ext cx="377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RC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09DB2613-8FDF-4A56-B50D-A8FC2C5C38A7}"/>
              </a:ext>
            </a:extLst>
          </p:cNvPr>
          <p:cNvSpPr txBox="1"/>
          <p:nvPr/>
        </p:nvSpPr>
        <p:spPr>
          <a:xfrm>
            <a:off x="9647349" y="5812789"/>
            <a:ext cx="300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N</a:t>
            </a:r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A3740D0B-E46F-4ED8-A36C-B4266227C7D8}"/>
              </a:ext>
            </a:extLst>
          </p:cNvPr>
          <p:cNvSpPr/>
          <p:nvPr/>
        </p:nvSpPr>
        <p:spPr>
          <a:xfrm>
            <a:off x="9583575" y="6070706"/>
            <a:ext cx="99719" cy="99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317440D2-8DB6-4BE0-A89C-09B8EC79956C}"/>
              </a:ext>
            </a:extLst>
          </p:cNvPr>
          <p:cNvCxnSpPr/>
          <p:nvPr/>
        </p:nvCxnSpPr>
        <p:spPr>
          <a:xfrm flipV="1">
            <a:off x="8389398" y="5756489"/>
            <a:ext cx="0" cy="35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58421FA-CFC4-4AD8-810E-E1FBBB63E2B8}"/>
              </a:ext>
            </a:extLst>
          </p:cNvPr>
          <p:cNvCxnSpPr/>
          <p:nvPr/>
        </p:nvCxnSpPr>
        <p:spPr>
          <a:xfrm flipV="1">
            <a:off x="8389398" y="5016766"/>
            <a:ext cx="0" cy="35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4C6F59AA-A77F-4B03-AFB9-CC297EAF4D42}"/>
              </a:ext>
            </a:extLst>
          </p:cNvPr>
          <p:cNvCxnSpPr/>
          <p:nvPr/>
        </p:nvCxnSpPr>
        <p:spPr>
          <a:xfrm flipV="1">
            <a:off x="9995648" y="3429000"/>
            <a:ext cx="0" cy="35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34A2309B-8392-467B-985F-D66B3A97118F}"/>
              </a:ext>
            </a:extLst>
          </p:cNvPr>
          <p:cNvCxnSpPr/>
          <p:nvPr/>
        </p:nvCxnSpPr>
        <p:spPr>
          <a:xfrm flipV="1">
            <a:off x="10852952" y="5016766"/>
            <a:ext cx="0" cy="35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8A690A43-855E-4DB3-8340-E3DDFBACF819}"/>
              </a:ext>
            </a:extLst>
          </p:cNvPr>
          <p:cNvCxnSpPr/>
          <p:nvPr/>
        </p:nvCxnSpPr>
        <p:spPr>
          <a:xfrm flipV="1">
            <a:off x="10852952" y="5756489"/>
            <a:ext cx="0" cy="35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64E2FD91-3B79-42F8-9867-26C29ED19191}"/>
                  </a:ext>
                </a:extLst>
              </p:cNvPr>
              <p:cNvSpPr txBox="1"/>
              <p:nvPr/>
            </p:nvSpPr>
            <p:spPr>
              <a:xfrm>
                <a:off x="7998945" y="5749160"/>
                <a:ext cx="24962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64E2FD91-3B79-42F8-9867-26C29ED191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8945" y="5749160"/>
                <a:ext cx="249620" cy="215444"/>
              </a:xfrm>
              <a:prstGeom prst="rect">
                <a:avLst/>
              </a:prstGeom>
              <a:blipFill>
                <a:blip r:embed="rId3"/>
                <a:stretch>
                  <a:fillRect l="-9756" r="-4878" b="-171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14A4A406-EC20-4054-A2E0-E9A575886301}"/>
                  </a:ext>
                </a:extLst>
              </p:cNvPr>
              <p:cNvSpPr txBox="1"/>
              <p:nvPr/>
            </p:nvSpPr>
            <p:spPr>
              <a:xfrm>
                <a:off x="10938693" y="5749161"/>
                <a:ext cx="27174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14A4A406-EC20-4054-A2E0-E9A575886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8693" y="5749161"/>
                <a:ext cx="271741" cy="215444"/>
              </a:xfrm>
              <a:prstGeom prst="rect">
                <a:avLst/>
              </a:prstGeom>
              <a:blipFill>
                <a:blip r:embed="rId4"/>
                <a:stretch>
                  <a:fillRect l="-8889" b="-1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AEFFAD0D-7E73-4D70-BCCC-84E689A24633}"/>
                  </a:ext>
                </a:extLst>
              </p:cNvPr>
              <p:cNvSpPr txBox="1"/>
              <p:nvPr/>
            </p:nvSpPr>
            <p:spPr>
              <a:xfrm>
                <a:off x="7993159" y="4960418"/>
                <a:ext cx="26564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AEFFAD0D-7E73-4D70-BCCC-84E689A24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3159" y="4960418"/>
                <a:ext cx="265649" cy="215444"/>
              </a:xfrm>
              <a:prstGeom prst="rect">
                <a:avLst/>
              </a:prstGeom>
              <a:blipFill>
                <a:blip r:embed="rId5"/>
                <a:stretch>
                  <a:fillRect l="-9091" r="-2273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27EF06FE-2640-430E-B626-B886DC6D2B4C}"/>
                  </a:ext>
                </a:extLst>
              </p:cNvPr>
              <p:cNvSpPr txBox="1"/>
              <p:nvPr/>
            </p:nvSpPr>
            <p:spPr>
              <a:xfrm>
                <a:off x="10882931" y="4960419"/>
                <a:ext cx="28777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𝑢𝑟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27EF06FE-2640-430E-B626-B886DC6D2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2931" y="4960419"/>
                <a:ext cx="287771" cy="215444"/>
              </a:xfrm>
              <a:prstGeom prst="rect">
                <a:avLst/>
              </a:prstGeom>
              <a:blipFill>
                <a:blip r:embed="rId6"/>
                <a:stretch>
                  <a:fillRect l="-8511"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20A4E953-80CA-4D15-9D2F-B61D129B2435}"/>
                  </a:ext>
                </a:extLst>
              </p:cNvPr>
              <p:cNvSpPr txBox="1"/>
              <p:nvPr/>
            </p:nvSpPr>
            <p:spPr>
              <a:xfrm>
                <a:off x="10004806" y="3491461"/>
                <a:ext cx="19652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20A4E953-80CA-4D15-9D2F-B61D129B24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4806" y="3491461"/>
                <a:ext cx="196529" cy="215444"/>
              </a:xfrm>
              <a:prstGeom prst="rect">
                <a:avLst/>
              </a:prstGeom>
              <a:blipFill>
                <a:blip r:embed="rId7"/>
                <a:stretch>
                  <a:fillRect l="-12500"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57FC59CE-CBC8-4E2D-B8AA-B8E394913B94}"/>
                  </a:ext>
                </a:extLst>
              </p:cNvPr>
              <p:cNvSpPr txBox="1"/>
              <p:nvPr/>
            </p:nvSpPr>
            <p:spPr>
              <a:xfrm>
                <a:off x="9504987" y="3468306"/>
                <a:ext cx="16735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57FC59CE-CBC8-4E2D-B8AA-B8E394913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4987" y="3468306"/>
                <a:ext cx="167354" cy="215444"/>
              </a:xfrm>
              <a:prstGeom prst="rect">
                <a:avLst/>
              </a:prstGeom>
              <a:blipFill>
                <a:blip r:embed="rId8"/>
                <a:stretch>
                  <a:fillRect l="-35714" r="-32143" b="-3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16E4D87C-97CB-4C4F-BC4F-961FFA055D9A}"/>
                  </a:ext>
                </a:extLst>
              </p:cNvPr>
              <p:cNvSpPr txBox="1"/>
              <p:nvPr/>
            </p:nvSpPr>
            <p:spPr>
              <a:xfrm>
                <a:off x="8696746" y="5588673"/>
                <a:ext cx="245580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𝑡𝑙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2" name="CasellaDiTesto 51">
                <a:extLst>
                  <a:ext uri="{FF2B5EF4-FFF2-40B4-BE49-F238E27FC236}">
                    <a16:creationId xmlns:a16="http://schemas.microsoft.com/office/drawing/2014/main" id="{16E4D87C-97CB-4C4F-BC4F-961FFA055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746" y="5588673"/>
                <a:ext cx="245580" cy="215444"/>
              </a:xfrm>
              <a:prstGeom prst="rect">
                <a:avLst/>
              </a:prstGeom>
              <a:blipFill>
                <a:blip r:embed="rId9"/>
                <a:stretch>
                  <a:fillRect l="-17500" r="-2500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A77A555D-4E15-44AD-824E-7E63896CB40D}"/>
                  </a:ext>
                </a:extLst>
              </p:cNvPr>
              <p:cNvSpPr txBox="1"/>
              <p:nvPr/>
            </p:nvSpPr>
            <p:spPr>
              <a:xfrm>
                <a:off x="10266340" y="5798227"/>
                <a:ext cx="26770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A77A555D-4E15-44AD-824E-7E63896CB4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6340" y="5798227"/>
                <a:ext cx="267702" cy="215444"/>
              </a:xfrm>
              <a:prstGeom prst="rect">
                <a:avLst/>
              </a:prstGeom>
              <a:blipFill>
                <a:blip r:embed="rId10"/>
                <a:stretch>
                  <a:fillRect l="-15909" r="-2273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B7454728-A6F4-4CEC-84F7-536653759ABC}"/>
                  </a:ext>
                </a:extLst>
              </p:cNvPr>
              <p:cNvSpPr txBox="1"/>
              <p:nvPr/>
            </p:nvSpPr>
            <p:spPr>
              <a:xfrm>
                <a:off x="8657399" y="4741229"/>
                <a:ext cx="25199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4" name="CasellaDiTesto 53">
                <a:extLst>
                  <a:ext uri="{FF2B5EF4-FFF2-40B4-BE49-F238E27FC236}">
                    <a16:creationId xmlns:a16="http://schemas.microsoft.com/office/drawing/2014/main" id="{B7454728-A6F4-4CEC-84F7-536653759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7399" y="4741229"/>
                <a:ext cx="251992" cy="215444"/>
              </a:xfrm>
              <a:prstGeom prst="rect">
                <a:avLst/>
              </a:prstGeom>
              <a:blipFill>
                <a:blip r:embed="rId11"/>
                <a:stretch>
                  <a:fillRect l="-16667" r="-2381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sellaDiTesto 54">
                <a:extLst>
                  <a:ext uri="{FF2B5EF4-FFF2-40B4-BE49-F238E27FC236}">
                    <a16:creationId xmlns:a16="http://schemas.microsoft.com/office/drawing/2014/main" id="{BBC87BFF-A0C7-4D00-AC4C-C025D22B7E0E}"/>
                  </a:ext>
                </a:extLst>
              </p:cNvPr>
              <p:cNvSpPr txBox="1"/>
              <p:nvPr/>
            </p:nvSpPr>
            <p:spPr>
              <a:xfrm>
                <a:off x="10245498" y="5002483"/>
                <a:ext cx="25866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5" name="CasellaDiTesto 54">
                <a:extLst>
                  <a:ext uri="{FF2B5EF4-FFF2-40B4-BE49-F238E27FC236}">
                    <a16:creationId xmlns:a16="http://schemas.microsoft.com/office/drawing/2014/main" id="{BBC87BFF-A0C7-4D00-AC4C-C025D22B7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5498" y="5002483"/>
                <a:ext cx="258661" cy="215444"/>
              </a:xfrm>
              <a:prstGeom prst="rect">
                <a:avLst/>
              </a:prstGeom>
              <a:blipFill>
                <a:blip r:embed="rId12"/>
                <a:stretch>
                  <a:fillRect l="-16667"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91F554AB-D15E-4B67-AAC4-65EB7D10B94C}"/>
              </a:ext>
            </a:extLst>
          </p:cNvPr>
          <p:cNvCxnSpPr>
            <a:cxnSpLocks/>
          </p:cNvCxnSpPr>
          <p:nvPr/>
        </p:nvCxnSpPr>
        <p:spPr>
          <a:xfrm>
            <a:off x="9683294" y="4929780"/>
            <a:ext cx="17333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FAB3FDBA-BD57-4994-9D01-9C07B7C207E0}"/>
              </a:ext>
            </a:extLst>
          </p:cNvPr>
          <p:cNvCxnSpPr>
            <a:cxnSpLocks/>
          </p:cNvCxnSpPr>
          <p:nvPr/>
        </p:nvCxnSpPr>
        <p:spPr>
          <a:xfrm flipH="1">
            <a:off x="8244039" y="3885155"/>
            <a:ext cx="145360" cy="84991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1FE44E2D-D6F8-4BC2-8C3B-AE09D29D9443}"/>
                  </a:ext>
                </a:extLst>
              </p:cNvPr>
              <p:cNvSpPr txBox="1"/>
              <p:nvPr/>
            </p:nvSpPr>
            <p:spPr>
              <a:xfrm>
                <a:off x="8081991" y="4081632"/>
                <a:ext cx="23743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1FE44E2D-D6F8-4BC2-8C3B-AE09D29D9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991" y="4081632"/>
                <a:ext cx="237436" cy="215444"/>
              </a:xfrm>
              <a:prstGeom prst="rect">
                <a:avLst/>
              </a:prstGeom>
              <a:blipFill>
                <a:blip r:embed="rId5"/>
                <a:stretch>
                  <a:fillRect l="-20513" r="-2564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02FFA9D5-9DC3-4AFA-BDC3-827E1AB6F4C9}"/>
                  </a:ext>
                </a:extLst>
              </p:cNvPr>
              <p:cNvSpPr txBox="1"/>
              <p:nvPr/>
            </p:nvSpPr>
            <p:spPr>
              <a:xfrm>
                <a:off x="11388814" y="5386320"/>
                <a:ext cx="14253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02FFA9D5-9DC3-4AFA-BDC3-827E1AB6F4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8814" y="5386320"/>
                <a:ext cx="142539" cy="215444"/>
              </a:xfrm>
              <a:prstGeom prst="rect">
                <a:avLst/>
              </a:prstGeom>
              <a:blipFill>
                <a:blip r:embed="rId15"/>
                <a:stretch>
                  <a:fillRect l="-29167" r="-25000" b="-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Connettore 2 70">
            <a:extLst>
              <a:ext uri="{FF2B5EF4-FFF2-40B4-BE49-F238E27FC236}">
                <a16:creationId xmlns:a16="http://schemas.microsoft.com/office/drawing/2014/main" id="{07D9EB6E-27B9-4100-8236-3A4DDAD53858}"/>
              </a:ext>
            </a:extLst>
          </p:cNvPr>
          <p:cNvCxnSpPr>
            <a:cxnSpLocks/>
          </p:cNvCxnSpPr>
          <p:nvPr/>
        </p:nvCxnSpPr>
        <p:spPr>
          <a:xfrm>
            <a:off x="11367843" y="4929780"/>
            <a:ext cx="1" cy="118093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2F1B4E73-AF4A-40A2-9328-727A5BB98B0D}"/>
                  </a:ext>
                </a:extLst>
              </p:cNvPr>
              <p:cNvSpPr txBox="1"/>
              <p:nvPr/>
            </p:nvSpPr>
            <p:spPr>
              <a:xfrm>
                <a:off x="9124064" y="2278429"/>
                <a:ext cx="106381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2F1B4E73-AF4A-40A2-9328-727A5BB98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4064" y="2278429"/>
                <a:ext cx="1063817" cy="246221"/>
              </a:xfrm>
              <a:prstGeom prst="rect">
                <a:avLst/>
              </a:prstGeom>
              <a:blipFill>
                <a:blip r:embed="rId16"/>
                <a:stretch>
                  <a:fillRect l="-4023" b="-1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asellaDiTesto 77">
                <a:extLst>
                  <a:ext uri="{FF2B5EF4-FFF2-40B4-BE49-F238E27FC236}">
                    <a16:creationId xmlns:a16="http://schemas.microsoft.com/office/drawing/2014/main" id="{7C7D8F16-E22D-4A2A-965F-F196A56F9E41}"/>
                  </a:ext>
                </a:extLst>
              </p:cNvPr>
              <p:cNvSpPr txBox="1"/>
              <p:nvPr/>
            </p:nvSpPr>
            <p:spPr>
              <a:xfrm>
                <a:off x="7635092" y="2500925"/>
                <a:ext cx="41476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1400" dirty="0"/>
                  <a:t>: altezza di RC con veicolo fermo e su strada piana</a:t>
                </a:r>
              </a:p>
            </p:txBody>
          </p:sp>
        </mc:Choice>
        <mc:Fallback xmlns="">
          <p:sp>
            <p:nvSpPr>
              <p:cNvPr id="78" name="CasellaDiTesto 77">
                <a:extLst>
                  <a:ext uri="{FF2B5EF4-FFF2-40B4-BE49-F238E27FC236}">
                    <a16:creationId xmlns:a16="http://schemas.microsoft.com/office/drawing/2014/main" id="{7C7D8F16-E22D-4A2A-965F-F196A56F9E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5092" y="2500925"/>
                <a:ext cx="4147636" cy="307777"/>
              </a:xfrm>
              <a:prstGeom prst="rect">
                <a:avLst/>
              </a:prstGeom>
              <a:blipFill>
                <a:blip r:embed="rId17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2A0787F-345E-48E7-B134-529B2AC60434}"/>
              </a:ext>
            </a:extLst>
          </p:cNvPr>
          <p:cNvCxnSpPr>
            <a:cxnSpLocks/>
          </p:cNvCxnSpPr>
          <p:nvPr/>
        </p:nvCxnSpPr>
        <p:spPr>
          <a:xfrm>
            <a:off x="8333294" y="3885155"/>
            <a:ext cx="2053691" cy="3929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289EE68D-0F04-4724-969C-1EA5C623E0C4}"/>
              </a:ext>
            </a:extLst>
          </p:cNvPr>
          <p:cNvCxnSpPr>
            <a:cxnSpLocks/>
          </p:cNvCxnSpPr>
          <p:nvPr/>
        </p:nvCxnSpPr>
        <p:spPr>
          <a:xfrm flipV="1">
            <a:off x="9676750" y="3308703"/>
            <a:ext cx="121706" cy="85051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B159B23A-5884-4EBC-9D44-6E362D164018}"/>
                  </a:ext>
                </a:extLst>
              </p:cNvPr>
              <p:cNvSpPr txBox="1"/>
              <p:nvPr/>
            </p:nvSpPr>
            <p:spPr>
              <a:xfrm>
                <a:off x="9633061" y="4233242"/>
                <a:ext cx="22025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B159B23A-5884-4EBC-9D44-6E362D164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3061" y="4233242"/>
                <a:ext cx="220252" cy="215444"/>
              </a:xfrm>
              <a:prstGeom prst="rect">
                <a:avLst/>
              </a:prstGeom>
              <a:blipFill>
                <a:blip r:embed="rId18"/>
                <a:stretch>
                  <a:fillRect l="-11111" r="-2778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AC244CFE-57C7-43C6-8CAF-6B98C25D1981}"/>
                  </a:ext>
                </a:extLst>
              </p:cNvPr>
              <p:cNvSpPr txBox="1"/>
              <p:nvPr/>
            </p:nvSpPr>
            <p:spPr>
              <a:xfrm>
                <a:off x="10197399" y="4627351"/>
                <a:ext cx="23358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AC244CFE-57C7-43C6-8CAF-6B98C25D19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7399" y="4627351"/>
                <a:ext cx="233589" cy="215444"/>
              </a:xfrm>
              <a:prstGeom prst="rect">
                <a:avLst/>
              </a:prstGeom>
              <a:blipFill>
                <a:blip r:embed="rId19"/>
                <a:stretch>
                  <a:fillRect l="-21053" r="-2632" b="-25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asellaDiTesto 73">
                <a:extLst>
                  <a:ext uri="{FF2B5EF4-FFF2-40B4-BE49-F238E27FC236}">
                    <a16:creationId xmlns:a16="http://schemas.microsoft.com/office/drawing/2014/main" id="{25DBEF7F-669E-4E26-B855-EBD66EAB3AFC}"/>
                  </a:ext>
                </a:extLst>
              </p:cNvPr>
              <p:cNvSpPr txBox="1"/>
              <p:nvPr/>
            </p:nvSpPr>
            <p:spPr>
              <a:xfrm>
                <a:off x="10106947" y="4217538"/>
                <a:ext cx="23378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4" name="CasellaDiTesto 73">
                <a:extLst>
                  <a:ext uri="{FF2B5EF4-FFF2-40B4-BE49-F238E27FC236}">
                    <a16:creationId xmlns:a16="http://schemas.microsoft.com/office/drawing/2014/main" id="{25DBEF7F-669E-4E26-B855-EBD66EAB3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6947" y="4217538"/>
                <a:ext cx="233782" cy="215444"/>
              </a:xfrm>
              <a:prstGeom prst="rect">
                <a:avLst/>
              </a:prstGeom>
              <a:blipFill>
                <a:blip r:embed="rId20"/>
                <a:stretch>
                  <a:fillRect l="-21053" r="-2632" b="-2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4B44B7DF-4B5A-49B4-B9DA-E59841CED880}"/>
                  </a:ext>
                </a:extLst>
              </p:cNvPr>
              <p:cNvSpPr txBox="1"/>
              <p:nvPr/>
            </p:nvSpPr>
            <p:spPr>
              <a:xfrm>
                <a:off x="9771988" y="3100379"/>
                <a:ext cx="2204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4B44B7DF-4B5A-49B4-B9DA-E59841CED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1988" y="3100379"/>
                <a:ext cx="220445" cy="215444"/>
              </a:xfrm>
              <a:prstGeom prst="rect">
                <a:avLst/>
              </a:prstGeom>
              <a:blipFill>
                <a:blip r:embed="rId21"/>
                <a:stretch>
                  <a:fillRect l="-11111" r="-5556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7450409B-96D3-4CF9-A66F-D7FD4436B518}"/>
              </a:ext>
            </a:extLst>
          </p:cNvPr>
          <p:cNvCxnSpPr>
            <a:cxnSpLocks/>
          </p:cNvCxnSpPr>
          <p:nvPr/>
        </p:nvCxnSpPr>
        <p:spPr>
          <a:xfrm>
            <a:off x="8244039" y="4722108"/>
            <a:ext cx="1348674" cy="2076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diritto 83">
            <a:extLst>
              <a:ext uri="{FF2B5EF4-FFF2-40B4-BE49-F238E27FC236}">
                <a16:creationId xmlns:a16="http://schemas.microsoft.com/office/drawing/2014/main" id="{3E5FA69D-2746-406E-89CB-26C96D3E9DD2}"/>
              </a:ext>
            </a:extLst>
          </p:cNvPr>
          <p:cNvCxnSpPr/>
          <p:nvPr/>
        </p:nvCxnSpPr>
        <p:spPr>
          <a:xfrm flipV="1">
            <a:off x="9674539" y="3061984"/>
            <a:ext cx="0" cy="1088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Arco 84">
            <a:extLst>
              <a:ext uri="{FF2B5EF4-FFF2-40B4-BE49-F238E27FC236}">
                <a16:creationId xmlns:a16="http://schemas.microsoft.com/office/drawing/2014/main" id="{62C4386F-E9ED-4455-AF67-7ADA5A415C08}"/>
              </a:ext>
            </a:extLst>
          </p:cNvPr>
          <p:cNvSpPr/>
          <p:nvPr/>
        </p:nvSpPr>
        <p:spPr>
          <a:xfrm rot="19709852">
            <a:off x="9638311" y="3576915"/>
            <a:ext cx="137811" cy="120274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Freccia circolare 89">
            <a:extLst>
              <a:ext uri="{FF2B5EF4-FFF2-40B4-BE49-F238E27FC236}">
                <a16:creationId xmlns:a16="http://schemas.microsoft.com/office/drawing/2014/main" id="{095740CA-531F-4ABF-AE75-6BE300BEDA71}"/>
              </a:ext>
            </a:extLst>
          </p:cNvPr>
          <p:cNvSpPr/>
          <p:nvPr/>
        </p:nvSpPr>
        <p:spPr>
          <a:xfrm rot="1651968">
            <a:off x="9527722" y="3808195"/>
            <a:ext cx="398532" cy="397882"/>
          </a:xfrm>
          <a:prstGeom prst="circular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CasellaDiTesto 90">
                <a:extLst>
                  <a:ext uri="{FF2B5EF4-FFF2-40B4-BE49-F238E27FC236}">
                    <a16:creationId xmlns:a16="http://schemas.microsoft.com/office/drawing/2014/main" id="{F1423586-4487-43DD-BBE1-69936D0FA57C}"/>
                  </a:ext>
                </a:extLst>
              </p:cNvPr>
              <p:cNvSpPr txBox="1"/>
              <p:nvPr/>
            </p:nvSpPr>
            <p:spPr>
              <a:xfrm>
                <a:off x="9909635" y="3817406"/>
                <a:ext cx="555537" cy="2255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̈"/>
                          <m:ctrlP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1" name="CasellaDiTesto 90">
                <a:extLst>
                  <a:ext uri="{FF2B5EF4-FFF2-40B4-BE49-F238E27FC236}">
                    <a16:creationId xmlns:a16="http://schemas.microsoft.com/office/drawing/2014/main" id="{F1423586-4487-43DD-BBE1-69936D0FA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9635" y="3817406"/>
                <a:ext cx="555537" cy="225511"/>
              </a:xfrm>
              <a:prstGeom prst="rect">
                <a:avLst/>
              </a:prstGeom>
              <a:blipFill>
                <a:blip r:embed="rId22"/>
                <a:stretch>
                  <a:fillRect l="-10989" t="-8108" r="-42857" b="-3243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CasellaDiTesto 94">
                <a:extLst>
                  <a:ext uri="{FF2B5EF4-FFF2-40B4-BE49-F238E27FC236}">
                    <a16:creationId xmlns:a16="http://schemas.microsoft.com/office/drawing/2014/main" id="{1403916B-730C-4DDF-A08E-710719FBE8C8}"/>
                  </a:ext>
                </a:extLst>
              </p:cNvPr>
              <p:cNvSpPr txBox="1"/>
              <p:nvPr/>
            </p:nvSpPr>
            <p:spPr>
              <a:xfrm>
                <a:off x="10094733" y="5461470"/>
                <a:ext cx="285398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5" name="CasellaDiTesto 94">
                <a:extLst>
                  <a:ext uri="{FF2B5EF4-FFF2-40B4-BE49-F238E27FC236}">
                    <a16:creationId xmlns:a16="http://schemas.microsoft.com/office/drawing/2014/main" id="{1403916B-730C-4DDF-A08E-710719FBE8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4733" y="5461470"/>
                <a:ext cx="285398" cy="215444"/>
              </a:xfrm>
              <a:prstGeom prst="rect">
                <a:avLst/>
              </a:prstGeom>
              <a:blipFill>
                <a:blip r:embed="rId23"/>
                <a:stretch>
                  <a:fillRect l="-10638" b="-85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ttangolo 97">
                <a:extLst>
                  <a:ext uri="{FF2B5EF4-FFF2-40B4-BE49-F238E27FC236}">
                    <a16:creationId xmlns:a16="http://schemas.microsoft.com/office/drawing/2014/main" id="{C883B42D-EB91-4242-934E-AC0E964F013C}"/>
                  </a:ext>
                </a:extLst>
              </p:cNvPr>
              <p:cNvSpPr/>
              <p:nvPr/>
            </p:nvSpPr>
            <p:spPr>
              <a:xfrm>
                <a:off x="8704407" y="5029936"/>
                <a:ext cx="47006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8" name="Rettangolo 97">
                <a:extLst>
                  <a:ext uri="{FF2B5EF4-FFF2-40B4-BE49-F238E27FC236}">
                    <a16:creationId xmlns:a16="http://schemas.microsoft.com/office/drawing/2014/main" id="{C883B42D-EB91-4242-934E-AC0E964F01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4407" y="5029936"/>
                <a:ext cx="470064" cy="30777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ttangolo 98">
                <a:extLst>
                  <a:ext uri="{FF2B5EF4-FFF2-40B4-BE49-F238E27FC236}">
                    <a16:creationId xmlns:a16="http://schemas.microsoft.com/office/drawing/2014/main" id="{86482F27-EC6B-470D-9646-1FFFFCC2CAD6}"/>
                  </a:ext>
                </a:extLst>
              </p:cNvPr>
              <p:cNvSpPr/>
              <p:nvPr/>
            </p:nvSpPr>
            <p:spPr>
              <a:xfrm>
                <a:off x="8759793" y="3735140"/>
                <a:ext cx="44967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99" name="Rettangolo 98">
                <a:extLst>
                  <a:ext uri="{FF2B5EF4-FFF2-40B4-BE49-F238E27FC236}">
                    <a16:creationId xmlns:a16="http://schemas.microsoft.com/office/drawing/2014/main" id="{86482F27-EC6B-470D-9646-1FFFFCC2CA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9793" y="3735140"/>
                <a:ext cx="449675" cy="307777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Freccia bidirezionale verticale 99">
            <a:extLst>
              <a:ext uri="{FF2B5EF4-FFF2-40B4-BE49-F238E27FC236}">
                <a16:creationId xmlns:a16="http://schemas.microsoft.com/office/drawing/2014/main" id="{8FB95CEC-C065-4750-9534-5BA55EC39ABD}"/>
              </a:ext>
            </a:extLst>
          </p:cNvPr>
          <p:cNvSpPr/>
          <p:nvPr/>
        </p:nvSpPr>
        <p:spPr>
          <a:xfrm>
            <a:off x="8868793" y="4644438"/>
            <a:ext cx="126708" cy="451793"/>
          </a:xfrm>
          <a:prstGeom prst="up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Freccia bidirezionale verticale 100">
            <a:extLst>
              <a:ext uri="{FF2B5EF4-FFF2-40B4-BE49-F238E27FC236}">
                <a16:creationId xmlns:a16="http://schemas.microsoft.com/office/drawing/2014/main" id="{5AF24085-0DF7-41FD-87D8-F70703B8AB71}"/>
              </a:ext>
            </a:extLst>
          </p:cNvPr>
          <p:cNvSpPr/>
          <p:nvPr/>
        </p:nvSpPr>
        <p:spPr>
          <a:xfrm>
            <a:off x="10184177" y="5710309"/>
            <a:ext cx="115409" cy="402468"/>
          </a:xfrm>
          <a:prstGeom prst="up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" name="Freccia bidirezionale verticale 101">
            <a:extLst>
              <a:ext uri="{FF2B5EF4-FFF2-40B4-BE49-F238E27FC236}">
                <a16:creationId xmlns:a16="http://schemas.microsoft.com/office/drawing/2014/main" id="{74416DCD-2E06-4240-BB2B-0520888FDAAF}"/>
              </a:ext>
            </a:extLst>
          </p:cNvPr>
          <p:cNvSpPr/>
          <p:nvPr/>
        </p:nvSpPr>
        <p:spPr>
          <a:xfrm>
            <a:off x="8890533" y="5344308"/>
            <a:ext cx="120301" cy="769496"/>
          </a:xfrm>
          <a:prstGeom prst="up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" name="Freccia bidirezionale verticale 102">
            <a:extLst>
              <a:ext uri="{FF2B5EF4-FFF2-40B4-BE49-F238E27FC236}">
                <a16:creationId xmlns:a16="http://schemas.microsoft.com/office/drawing/2014/main" id="{FC849E3E-F5C4-483C-93CF-0419DF4E34B8}"/>
              </a:ext>
            </a:extLst>
          </p:cNvPr>
          <p:cNvSpPr/>
          <p:nvPr/>
        </p:nvSpPr>
        <p:spPr>
          <a:xfrm>
            <a:off x="10166133" y="4829405"/>
            <a:ext cx="134633" cy="628975"/>
          </a:xfrm>
          <a:prstGeom prst="upDown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612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1B67C0F1-150E-40C9-A4C5-55F8B17ACDED}"/>
                  </a:ext>
                </a:extLst>
              </p:cNvPr>
              <p:cNvSpPr txBox="1"/>
              <p:nvPr/>
            </p:nvSpPr>
            <p:spPr>
              <a:xfrm>
                <a:off x="897467" y="584200"/>
                <a:ext cx="8382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Viene applicata un’approssimazione lineare per angoli di rollio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 piccoli </a:t>
                </a:r>
              </a:p>
              <a:p>
                <a:r>
                  <a:rPr lang="it-IT" dirty="0"/>
                  <a:t>( sin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⋍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, cos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:r>
                  <a:rPr lang="it-IT" dirty="0"/>
                  <a:t>⋍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it-IT" dirty="0"/>
                  <a:t>) ; sono di seguito riportate le matrici caratteristiche del sistema: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1B67C0F1-150E-40C9-A4C5-55F8B17ACD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467" y="584200"/>
                <a:ext cx="8382000" cy="646331"/>
              </a:xfrm>
              <a:prstGeom prst="rect">
                <a:avLst/>
              </a:prstGeom>
              <a:blipFill>
                <a:blip r:embed="rId2"/>
                <a:stretch>
                  <a:fillRect l="-582" t="-5660" b="-1415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4427B634-6EFF-489B-B5C4-D09B33A64F11}"/>
                  </a:ext>
                </a:extLst>
              </p:cNvPr>
              <p:cNvSpPr txBox="1"/>
              <p:nvPr/>
            </p:nvSpPr>
            <p:spPr>
              <a:xfrm>
                <a:off x="2048470" y="1470494"/>
                <a:ext cx="933332" cy="21752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sSub>
                                    <m:sSubPr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𝑢𝑙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sSub>
                                    <m:sSubPr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𝑢𝑙</m:t>
                                      </m:r>
                                    </m:sub>
                                  </m:sSub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𝑢𝑟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eqAr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𝑢𝑟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  <m:e>
                                  <m: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4427B634-6EFF-489B-B5C4-D09B33A64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8470" y="1470494"/>
                <a:ext cx="933332" cy="21752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5DCA60B-293E-4452-8E01-B889A3A6ECAE}"/>
                  </a:ext>
                </a:extLst>
              </p:cNvPr>
              <p:cNvSpPr txBox="1"/>
              <p:nvPr/>
            </p:nvSpPr>
            <p:spPr>
              <a:xfrm>
                <a:off x="767712" y="1415415"/>
                <a:ext cx="933332" cy="2285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̈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eqArr>
                                        <m:eqArr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b>
                                            <m:sSubPr>
                                              <m:ctrlP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e>
                                        <m:e>
                                          <m:acc>
                                            <m:accPr>
                                              <m:chr m:val="̈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𝑢𝑙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𝑢𝑙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  <m:e>
                                          <m:acc>
                                            <m:accPr>
                                              <m:chr m:val="̈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𝑢𝑟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</m:eqArr>
                                    </m:e>
                                  </m:acc>
                                </m:e>
                              </m:eqArr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𝑢𝑟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̈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5DCA60B-293E-4452-8E01-B889A3A6EC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12" y="1415415"/>
                <a:ext cx="933332" cy="22854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75F61454-996B-4A72-A374-D0CB3FA253CD}"/>
                  </a:ext>
                </a:extLst>
              </p:cNvPr>
              <p:cNvSpPr txBox="1"/>
              <p:nvPr/>
            </p:nvSpPr>
            <p:spPr>
              <a:xfrm>
                <a:off x="3920066" y="2323056"/>
                <a:ext cx="1285160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dirty="0"/>
                  <a:t>M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it-IT" dirty="0"/>
                  <a:t>+ N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75F61454-996B-4A72-A374-D0CB3FA253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066" y="2323056"/>
                <a:ext cx="1285160" cy="298928"/>
              </a:xfrm>
              <a:prstGeom prst="rect">
                <a:avLst/>
              </a:prstGeom>
              <a:blipFill>
                <a:blip r:embed="rId5"/>
                <a:stretch>
                  <a:fillRect l="-10900" t="-24490" r="-2844" b="-42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C7D8F68-CD78-43CF-AB1F-A9A384EA877C}"/>
                  </a:ext>
                </a:extLst>
              </p:cNvPr>
              <p:cNvSpPr txBox="1"/>
              <p:nvPr/>
            </p:nvSpPr>
            <p:spPr>
              <a:xfrm>
                <a:off x="9279467" y="4150484"/>
                <a:ext cx="1118640" cy="20535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</m:e>
                                <m:e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C7D8F68-CD78-43CF-AB1F-A9A384EA87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9467" y="4150484"/>
                <a:ext cx="1118640" cy="20535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3E5BDB2-B218-43B2-AF83-400218FEA94B}"/>
                  </a:ext>
                </a:extLst>
              </p:cNvPr>
              <p:cNvSpPr txBox="1"/>
              <p:nvPr/>
            </p:nvSpPr>
            <p:spPr>
              <a:xfrm>
                <a:off x="5804776" y="1530875"/>
                <a:ext cx="4833054" cy="2141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b="0" dirty="0"/>
                  <a:t>M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8"/>
                                  <m:mcJc m:val="center"/>
                                </m:mcPr>
                              </m:mc>
                            </m:mcs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A3E5BDB2-B218-43B2-AF83-400218FEA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776" y="1530875"/>
                <a:ext cx="4833054" cy="2141868"/>
              </a:xfrm>
              <a:prstGeom prst="rect">
                <a:avLst/>
              </a:prstGeom>
              <a:blipFill>
                <a:blip r:embed="rId7"/>
                <a:stretch>
                  <a:fillRect l="-29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8CDE9EC0-FC5E-45BC-88D5-01CFCE2B4D7E}"/>
                  </a:ext>
                </a:extLst>
              </p:cNvPr>
              <p:cNvSpPr/>
              <p:nvPr/>
            </p:nvSpPr>
            <p:spPr>
              <a:xfrm>
                <a:off x="767712" y="4014260"/>
                <a:ext cx="8382000" cy="23259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600" dirty="0"/>
                  <a:t>N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8"/>
                                  <m:mcJc m:val="center"/>
                                </m:mcPr>
                              </m:mc>
                            </m:mcs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8CDE9EC0-FC5E-45BC-88D5-01CFCE2B4D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12" y="4014260"/>
                <a:ext cx="8382000" cy="2325958"/>
              </a:xfrm>
              <a:prstGeom prst="rect">
                <a:avLst/>
              </a:prstGeom>
              <a:blipFill>
                <a:blip r:embed="rId8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8540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1D3DF1B7-E182-42A6-B281-90EEE278023D}"/>
              </a:ext>
            </a:extLst>
          </p:cNvPr>
          <p:cNvSpPr/>
          <p:nvPr/>
        </p:nvSpPr>
        <p:spPr>
          <a:xfrm>
            <a:off x="4424100" y="681037"/>
            <a:ext cx="3343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MODELLO 4 GDL con inclinazione</a:t>
            </a:r>
            <a:endParaRPr lang="it-IT" dirty="0"/>
          </a:p>
        </p:txBody>
      </p:sp>
      <p:pic>
        <p:nvPicPr>
          <p:cNvPr id="125" name="Immagine 124">
            <a:extLst>
              <a:ext uri="{FF2B5EF4-FFF2-40B4-BE49-F238E27FC236}">
                <a16:creationId xmlns:a16="http://schemas.microsoft.com/office/drawing/2014/main" id="{9A24E32F-4EEA-430D-A6FB-92009796F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7267">
            <a:off x="7570981" y="1391675"/>
            <a:ext cx="3761558" cy="3133616"/>
          </a:xfrm>
          <a:prstGeom prst="rect">
            <a:avLst/>
          </a:prstGeom>
        </p:spPr>
      </p:pic>
      <p:cxnSp>
        <p:nvCxnSpPr>
          <p:cNvPr id="127" name="Connettore diritto 126">
            <a:extLst>
              <a:ext uri="{FF2B5EF4-FFF2-40B4-BE49-F238E27FC236}">
                <a16:creationId xmlns:a16="http://schemas.microsoft.com/office/drawing/2014/main" id="{E89311B7-E2A5-41DC-9A67-8501C76BD607}"/>
              </a:ext>
            </a:extLst>
          </p:cNvPr>
          <p:cNvCxnSpPr>
            <a:cxnSpLocks/>
          </p:cNvCxnSpPr>
          <p:nvPr/>
        </p:nvCxnSpPr>
        <p:spPr>
          <a:xfrm>
            <a:off x="7652551" y="4660777"/>
            <a:ext cx="34682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Arco 128">
            <a:extLst>
              <a:ext uri="{FF2B5EF4-FFF2-40B4-BE49-F238E27FC236}">
                <a16:creationId xmlns:a16="http://schemas.microsoft.com/office/drawing/2014/main" id="{A0C3F905-D573-4D81-B7F3-D9FDBF598296}"/>
              </a:ext>
            </a:extLst>
          </p:cNvPr>
          <p:cNvSpPr/>
          <p:nvPr/>
        </p:nvSpPr>
        <p:spPr>
          <a:xfrm rot="13260547">
            <a:off x="7790372" y="4113595"/>
            <a:ext cx="585926" cy="639193"/>
          </a:xfrm>
          <a:prstGeom prst="arc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CasellaDiTesto 129">
                <a:extLst>
                  <a:ext uri="{FF2B5EF4-FFF2-40B4-BE49-F238E27FC236}">
                    <a16:creationId xmlns:a16="http://schemas.microsoft.com/office/drawing/2014/main" id="{31D07594-8FB9-4D46-8FD9-977F8E87B748}"/>
                  </a:ext>
                </a:extLst>
              </p:cNvPr>
              <p:cNvSpPr txBox="1"/>
              <p:nvPr/>
            </p:nvSpPr>
            <p:spPr>
              <a:xfrm>
                <a:off x="7534024" y="4325469"/>
                <a:ext cx="23705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30" name="CasellaDiTesto 129">
                <a:extLst>
                  <a:ext uri="{FF2B5EF4-FFF2-40B4-BE49-F238E27FC236}">
                    <a16:creationId xmlns:a16="http://schemas.microsoft.com/office/drawing/2014/main" id="{31D07594-8FB9-4D46-8FD9-977F8E87B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4024" y="4325469"/>
                <a:ext cx="237053" cy="215444"/>
              </a:xfrm>
              <a:prstGeom prst="rect">
                <a:avLst/>
              </a:prstGeom>
              <a:blipFill>
                <a:blip r:embed="rId3"/>
                <a:stretch>
                  <a:fillRect l="-28205" b="-3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2" name="Connettore diritto 131">
            <a:extLst>
              <a:ext uri="{FF2B5EF4-FFF2-40B4-BE49-F238E27FC236}">
                <a16:creationId xmlns:a16="http://schemas.microsoft.com/office/drawing/2014/main" id="{2FA46401-3ED3-4239-A0C0-A4C969CF893C}"/>
              </a:ext>
            </a:extLst>
          </p:cNvPr>
          <p:cNvCxnSpPr>
            <a:cxnSpLocks/>
          </p:cNvCxnSpPr>
          <p:nvPr/>
        </p:nvCxnSpPr>
        <p:spPr>
          <a:xfrm>
            <a:off x="9330431" y="1367161"/>
            <a:ext cx="0" cy="10592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o 133">
            <a:extLst>
              <a:ext uri="{FF2B5EF4-FFF2-40B4-BE49-F238E27FC236}">
                <a16:creationId xmlns:a16="http://schemas.microsoft.com/office/drawing/2014/main" id="{1781F7E9-6F59-47A6-B556-09868E84EBDA}"/>
              </a:ext>
            </a:extLst>
          </p:cNvPr>
          <p:cNvSpPr/>
          <p:nvPr/>
        </p:nvSpPr>
        <p:spPr>
          <a:xfrm rot="18921602">
            <a:off x="9307685" y="1495939"/>
            <a:ext cx="187533" cy="189132"/>
          </a:xfrm>
          <a:prstGeom prst="arc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CasellaDiTesto 134">
                <a:extLst>
                  <a:ext uri="{FF2B5EF4-FFF2-40B4-BE49-F238E27FC236}">
                    <a16:creationId xmlns:a16="http://schemas.microsoft.com/office/drawing/2014/main" id="{0DDE1803-0DF6-4A95-B576-0AB910204A05}"/>
                  </a:ext>
                </a:extLst>
              </p:cNvPr>
              <p:cNvSpPr txBox="1"/>
              <p:nvPr/>
            </p:nvSpPr>
            <p:spPr>
              <a:xfrm>
                <a:off x="9297564" y="1165749"/>
                <a:ext cx="23705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35" name="CasellaDiTesto 134">
                <a:extLst>
                  <a:ext uri="{FF2B5EF4-FFF2-40B4-BE49-F238E27FC236}">
                    <a16:creationId xmlns:a16="http://schemas.microsoft.com/office/drawing/2014/main" id="{0DDE1803-0DF6-4A95-B576-0AB910204A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7564" y="1165749"/>
                <a:ext cx="237053" cy="215444"/>
              </a:xfrm>
              <a:prstGeom prst="rect">
                <a:avLst/>
              </a:prstGeom>
              <a:blipFill>
                <a:blip r:embed="rId4"/>
                <a:stretch>
                  <a:fillRect l="-25641" b="-30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ttangolo 135">
                <a:extLst>
                  <a:ext uri="{FF2B5EF4-FFF2-40B4-BE49-F238E27FC236}">
                    <a16:creationId xmlns:a16="http://schemas.microsoft.com/office/drawing/2014/main" id="{EB9AC79F-0E0D-44DD-B2EB-A8FFC8F8BCF8}"/>
                  </a:ext>
                </a:extLst>
              </p:cNvPr>
              <p:cNvSpPr/>
              <p:nvPr/>
            </p:nvSpPr>
            <p:spPr>
              <a:xfrm>
                <a:off x="829682" y="1202654"/>
                <a:ext cx="6096000" cy="454624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it-IT" dirty="0"/>
                  <a:t>Ipotesi: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Masse non sospese ≠ 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Viene tenuto conto della rigidezza di sospensioni e pneumatici e dello smorzamento delle sospensioni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Strada piana con inclinazione nulla</a:t>
                </a:r>
              </a:p>
              <a:p>
                <a:endParaRPr lang="it-IT" dirty="0"/>
              </a:p>
              <a:p>
                <a:r>
                  <a:rPr lang="it-IT" dirty="0"/>
                  <a:t>Variabili utilizzate: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it-IT" dirty="0"/>
                  <a:t>: spostamento verticale della massa sospesa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: angolo di rollio della massa sospesa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𝑢𝑙</m:t>
                        </m:r>
                      </m:sub>
                    </m:sSub>
                  </m:oMath>
                </a14:m>
                <a:r>
                  <a:rPr lang="it-IT" dirty="0"/>
                  <a:t>: spostamento verticale della massa non sospesa di sinistra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𝑢𝑟</m:t>
                        </m:r>
                      </m:sub>
                    </m:sSub>
                  </m:oMath>
                </a14:m>
                <a:r>
                  <a:rPr lang="it-IT" dirty="0"/>
                  <a:t>: spostamento verticale della massa sospesa di destra</a:t>
                </a:r>
              </a:p>
              <a:p>
                <a:endParaRPr lang="it-IT" dirty="0"/>
              </a:p>
              <a:p>
                <a:r>
                  <a:rPr lang="it-IT" dirty="0"/>
                  <a:t>Input: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it-IT" dirty="0"/>
                  <a:t>: accelerazione laterale al baricentro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it-IT" dirty="0"/>
                  <a:t>: angolo di inclinazione laterale della carreggiata</a:t>
                </a:r>
              </a:p>
            </p:txBody>
          </p:sp>
        </mc:Choice>
        <mc:Fallback xmlns="">
          <p:sp>
            <p:nvSpPr>
              <p:cNvPr id="136" name="Rettangolo 135">
                <a:extLst>
                  <a:ext uri="{FF2B5EF4-FFF2-40B4-BE49-F238E27FC236}">
                    <a16:creationId xmlns:a16="http://schemas.microsoft.com/office/drawing/2014/main" id="{EB9AC79F-0E0D-44DD-B2EB-A8FFC8F8BC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682" y="1202654"/>
                <a:ext cx="6096000" cy="4546245"/>
              </a:xfrm>
              <a:prstGeom prst="rect">
                <a:avLst/>
              </a:prstGeom>
              <a:blipFill>
                <a:blip r:embed="rId5"/>
                <a:stretch>
                  <a:fillRect l="-800" t="-804" r="-200" b="-71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925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3C7098B9-509D-46B5-8342-15BEC14A07AC}"/>
                  </a:ext>
                </a:extLst>
              </p:cNvPr>
              <p:cNvSpPr txBox="1"/>
              <p:nvPr/>
            </p:nvSpPr>
            <p:spPr>
              <a:xfrm>
                <a:off x="767712" y="255696"/>
                <a:ext cx="8382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Viene applicata un’approssimazione lineare per angoli di rollio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 piccoli </a:t>
                </a:r>
              </a:p>
              <a:p>
                <a:r>
                  <a:rPr lang="it-IT" dirty="0"/>
                  <a:t>( sin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⋍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, cos</a:t>
                </a:r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>
                    <a:ea typeface="Cambria Math" panose="02040503050406030204" pitchFamily="18" charset="0"/>
                  </a:rPr>
                  <a:t> </a:t>
                </a:r>
                <a:r>
                  <a:rPr lang="it-IT" dirty="0"/>
                  <a:t>⋍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it-IT" dirty="0"/>
                  <a:t>) ; sono di seguito riportate le matrici caratteristiche del sistema; l’approssimazione lineare viene applicata anche per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it-IT" dirty="0"/>
                  <a:t>.</a:t>
                </a: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3C7098B9-509D-46B5-8342-15BEC14A0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12" y="255696"/>
                <a:ext cx="8382000" cy="923330"/>
              </a:xfrm>
              <a:prstGeom prst="rect">
                <a:avLst/>
              </a:prstGeom>
              <a:blipFill>
                <a:blip r:embed="rId2"/>
                <a:stretch>
                  <a:fillRect l="-655" t="-3974" b="-993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A952FF3-0C32-4B04-8F4F-9FB0E0E1A2A3}"/>
                  </a:ext>
                </a:extLst>
              </p:cNvPr>
              <p:cNvSpPr txBox="1"/>
              <p:nvPr/>
            </p:nvSpPr>
            <p:spPr>
              <a:xfrm>
                <a:off x="2048470" y="1470494"/>
                <a:ext cx="933332" cy="21752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sSub>
                                    <m:sSubPr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𝑢𝑙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sSub>
                                    <m:sSubPr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𝑢𝑙</m:t>
                                      </m:r>
                                    </m:sub>
                                  </m:sSub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𝑢𝑟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</m:eqAr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it-IT" b="0" i="1" dirty="0" smtClean="0">
                                      <a:latin typeface="Cambria Math" panose="02040503050406030204" pitchFamily="18" charset="0"/>
                                    </a:rPr>
                                    <m:t>𝑢𝑟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  <m:e>
                                  <m:r>
                                    <a:rPr lang="it-IT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A952FF3-0C32-4B04-8F4F-9FB0E0E1A2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8470" y="1470494"/>
                <a:ext cx="933332" cy="21752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69D498D-73CD-41EC-83FB-A206608C5642}"/>
                  </a:ext>
                </a:extLst>
              </p:cNvPr>
              <p:cNvSpPr txBox="1"/>
              <p:nvPr/>
            </p:nvSpPr>
            <p:spPr>
              <a:xfrm>
                <a:off x="767712" y="1415415"/>
                <a:ext cx="933332" cy="22854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it-IT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̈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it-IT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acc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eqArr>
                                        <m:eqArrPr>
                                          <m:ctrlPr>
                                            <a:rPr lang="it-IT" b="0" i="1" dirty="0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eqArrPr>
                                        <m:e>
                                          <m:sSub>
                                            <m:sSubPr>
                                              <m:ctrlP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it-IT" b="0" i="1" dirty="0" smtClean="0">
                                                  <a:latin typeface="Cambria Math" panose="02040503050406030204" pitchFamily="18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e>
                                        <m:e>
                                          <m:acc>
                                            <m:accPr>
                                              <m:chr m:val="̈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𝑢𝑙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  <m:e>
                                          <m:acc>
                                            <m:accPr>
                                              <m:chr m:val="̇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𝑢𝑙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  <m:e>
                                          <m:acc>
                                            <m:accPr>
                                              <m:chr m:val="̈"/>
                                              <m:ctrlPr>
                                                <a:rPr lang="it-IT" i="1" dirty="0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it-IT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it-IT" b="0" i="1" dirty="0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𝑢𝑟</m:t>
                                                  </m:r>
                                                </m:sub>
                                              </m:sSub>
                                            </m:e>
                                          </m:acc>
                                        </m:e>
                                      </m:eqArr>
                                    </m:e>
                                  </m:acc>
                                </m:e>
                              </m:eqArr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it-IT" b="0" i="1" dirty="0" smtClean="0">
                                          <a:latin typeface="Cambria Math" panose="02040503050406030204" pitchFamily="18" charset="0"/>
                                        </a:rPr>
                                        <m:t>𝑢𝑟</m:t>
                                      </m:r>
                                    </m:sub>
                                  </m:sSub>
                                </m:e>
                              </m:acc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it-IT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acc>
                                    <m:accPr>
                                      <m:chr m:val="̈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it-IT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</m:acc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69D498D-73CD-41EC-83FB-A206608C56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712" y="1415415"/>
                <a:ext cx="933332" cy="22854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FB4F6E2-0400-4930-90C2-C62E4F00C586}"/>
                  </a:ext>
                </a:extLst>
              </p:cNvPr>
              <p:cNvSpPr txBox="1"/>
              <p:nvPr/>
            </p:nvSpPr>
            <p:spPr>
              <a:xfrm>
                <a:off x="3920066" y="2323056"/>
                <a:ext cx="11755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dirty="0"/>
                  <a:t>M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it-IT" dirty="0"/>
                  <a:t>+ N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it-IT" dirty="0"/>
                  <a:t>=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𝐺𝑢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2FB4F6E2-0400-4930-90C2-C62E4F00C5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066" y="2323056"/>
                <a:ext cx="1175578" cy="276999"/>
              </a:xfrm>
              <a:prstGeom prst="rect">
                <a:avLst/>
              </a:prstGeom>
              <a:blipFill>
                <a:blip r:embed="rId5"/>
                <a:stretch>
                  <a:fillRect l="-11917" t="-28261" r="-6218" b="-5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B366ABD-553D-4542-9614-65D77EF356DC}"/>
                  </a:ext>
                </a:extLst>
              </p:cNvPr>
              <p:cNvSpPr txBox="1"/>
              <p:nvPr/>
            </p:nvSpPr>
            <p:spPr>
              <a:xfrm>
                <a:off x="9279467" y="4150484"/>
                <a:ext cx="2286523" cy="20948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it-IT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it-IT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i="1" dirty="0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it-IT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  <m:sSub>
                                  <m:sSubPr>
                                    <m:ctrlP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it-IT" b="0" i="1" dirty="0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it-IT" b="0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B366ABD-553D-4542-9614-65D77EF356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9467" y="4150484"/>
                <a:ext cx="2286523" cy="20948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BAFBCF2-88BA-4790-ACCA-477A7E141FCC}"/>
                  </a:ext>
                </a:extLst>
              </p:cNvPr>
              <p:cNvSpPr txBox="1"/>
              <p:nvPr/>
            </p:nvSpPr>
            <p:spPr>
              <a:xfrm>
                <a:off x="5804776" y="1530875"/>
                <a:ext cx="4833054" cy="21418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it-IT" b="0" dirty="0"/>
                  <a:t>M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8"/>
                                  <m:mcJc m:val="center"/>
                                </m:mcPr>
                              </m:mc>
                            </m:mcs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𝑥𝑥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BBAFBCF2-88BA-4790-ACCA-477A7E141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4776" y="1530875"/>
                <a:ext cx="4833054" cy="2141868"/>
              </a:xfrm>
              <a:prstGeom prst="rect">
                <a:avLst/>
              </a:prstGeom>
              <a:blipFill>
                <a:blip r:embed="rId7"/>
                <a:stretch>
                  <a:fillRect l="-29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7E6F246C-1791-4D7D-B5D9-075A4261FD60}"/>
                  </a:ext>
                </a:extLst>
              </p:cNvPr>
              <p:cNvSpPr/>
              <p:nvPr/>
            </p:nvSpPr>
            <p:spPr>
              <a:xfrm>
                <a:off x="489857" y="4024592"/>
                <a:ext cx="8659855" cy="26029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dirty="0"/>
                  <a:t>N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8"/>
                                  <m:mcJc m:val="center"/>
                                </m:mcPr>
                              </m:mc>
                            </m:mcs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60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𝑟𝑏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it-IT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it-IT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it-IT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7E6F246C-1791-4D7D-B5D9-075A4261FD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857" y="4024592"/>
                <a:ext cx="8659855" cy="2602957"/>
              </a:xfrm>
              <a:prstGeom prst="rect">
                <a:avLst/>
              </a:prstGeom>
              <a:blipFill>
                <a:blip r:embed="rId8"/>
                <a:stretch>
                  <a:fillRect l="-563" t="-11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2D9CED9-8589-4023-BEF5-B8581F19A57C}"/>
                  </a:ext>
                </a:extLst>
              </p:cNvPr>
              <p:cNvSpPr txBox="1"/>
              <p:nvPr/>
            </p:nvSpPr>
            <p:spPr>
              <a:xfrm>
                <a:off x="3901481" y="3104394"/>
                <a:ext cx="1817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func>
                                  <m:func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it-IT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it-IT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72D9CED9-8589-4023-BEF5-B8581F19A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481" y="3104394"/>
                <a:ext cx="1817228" cy="276999"/>
              </a:xfrm>
              <a:prstGeom prst="rect">
                <a:avLst/>
              </a:prstGeom>
              <a:blipFill>
                <a:blip r:embed="rId9"/>
                <a:stretch>
                  <a:fillRect t="-8696" b="-239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e 11">
            <a:extLst>
              <a:ext uri="{FF2B5EF4-FFF2-40B4-BE49-F238E27FC236}">
                <a16:creationId xmlns:a16="http://schemas.microsoft.com/office/drawing/2014/main" id="{7C65E1D6-10A8-41D1-8B36-E108EC5DE8DA}"/>
              </a:ext>
            </a:extLst>
          </p:cNvPr>
          <p:cNvSpPr/>
          <p:nvPr/>
        </p:nvSpPr>
        <p:spPr>
          <a:xfrm>
            <a:off x="4958712" y="2923798"/>
            <a:ext cx="720344" cy="648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21B7D137-9764-4C13-A784-04EC808F20BA}"/>
              </a:ext>
            </a:extLst>
          </p:cNvPr>
          <p:cNvSpPr/>
          <p:nvPr/>
        </p:nvSpPr>
        <p:spPr>
          <a:xfrm>
            <a:off x="6881128" y="5869327"/>
            <a:ext cx="720344" cy="648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466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1B0EC57-0A3F-44A7-A524-8DAA2D18F46F}"/>
              </a:ext>
            </a:extLst>
          </p:cNvPr>
          <p:cNvSpPr txBox="1"/>
          <p:nvPr/>
        </p:nvSpPr>
        <p:spPr>
          <a:xfrm>
            <a:off x="704850" y="600194"/>
            <a:ext cx="61036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Ramp</a:t>
            </a:r>
            <a:r>
              <a:rPr lang="it-IT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Steer</a:t>
            </a:r>
            <a:endParaRPr lang="it-IT" sz="28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FC61F72-F3A0-49F7-9555-734C8960918E}"/>
              </a:ext>
            </a:extLst>
          </p:cNvPr>
          <p:cNvSpPr txBox="1"/>
          <p:nvPr/>
        </p:nvSpPr>
        <p:spPr>
          <a:xfrm>
            <a:off x="729857" y="1554478"/>
            <a:ext cx="2834640" cy="1657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Speed: 80 km/h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Start: 18 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Amplitude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250°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Duration: 25 s</a:t>
            </a:r>
          </a:p>
          <a:p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2E160D7-A124-488D-B1BC-FE26B14BA7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4" y="3211856"/>
            <a:ext cx="3340343" cy="2503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56493C6-62EF-41B0-8B07-BD35911AD1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497" y="3211856"/>
            <a:ext cx="3340838" cy="2503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8F3BACC-0790-4CC9-BC74-16463AA5BB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11" y="3211855"/>
            <a:ext cx="3338625" cy="2503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F46E2CB-FEB8-4AC7-83D7-3791129555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2" y="346737"/>
            <a:ext cx="3620974" cy="27142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5517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45C24A8-537E-4D09-9134-70C4CD365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93590"/>
            <a:ext cx="4043537" cy="30306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715CE23E-654D-4378-9519-D40BD0CBF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9" y="3429000"/>
            <a:ext cx="4138405" cy="309912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265CA30-A52A-40AB-85DD-C2156C3E0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847" y="93590"/>
            <a:ext cx="4138405" cy="303061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4BFD5D6-8EEA-4467-BC8A-9508033D7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151" y="3463256"/>
            <a:ext cx="4046101" cy="303061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416B832-FCD9-4C70-9AAB-0E8666A826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1384" y="3463256"/>
            <a:ext cx="3975314" cy="303061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88065D5-369D-4CCD-B431-D61EBD470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1383" y="93590"/>
            <a:ext cx="3964717" cy="308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4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8F67EF8F-36E7-4157-B9ED-1302D128328C}"/>
              </a:ext>
            </a:extLst>
          </p:cNvPr>
          <p:cNvSpPr txBox="1"/>
          <p:nvPr/>
        </p:nvSpPr>
        <p:spPr>
          <a:xfrm>
            <a:off x="1767876" y="432576"/>
            <a:ext cx="2595562" cy="939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Colpo di sterzo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3C1CFF0-B9A5-476F-B85C-C154DCDB8A73}"/>
              </a:ext>
            </a:extLst>
          </p:cNvPr>
          <p:cNvSpPr txBox="1"/>
          <p:nvPr/>
        </p:nvSpPr>
        <p:spPr>
          <a:xfrm>
            <a:off x="1224984" y="1371744"/>
            <a:ext cx="6101442" cy="1264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Speed: 80 km/h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Start: 18 s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it-I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Amplitude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70°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Duration: 0,5 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6334833-5C6E-4A9A-8E6C-F28012690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49" y="3447555"/>
            <a:ext cx="3753889" cy="282261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73C6DD2-C7EA-4E75-BF47-BB0BB579B6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04" y="3447555"/>
            <a:ext cx="3768192" cy="282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C55EE09-D184-427D-AFE9-E022DE600F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3286" y="3447555"/>
            <a:ext cx="3768962" cy="2822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9F94F8B2-DF9F-45AD-9B9C-5D44C39153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3697" y="0"/>
            <a:ext cx="4599273" cy="344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37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EEF215E-04C8-4F5A-B91B-2171CBC50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502" y="237206"/>
            <a:ext cx="3979953" cy="298496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052DEFF-413B-4DB7-ADE4-E80ED37D7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094" y="237206"/>
            <a:ext cx="3987726" cy="298496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23AA7FFD-65D9-417E-A181-1AA175C37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49" y="237205"/>
            <a:ext cx="3979953" cy="298496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1F74638-095A-43B2-8FF9-6DCAC3295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502" y="3429000"/>
            <a:ext cx="3979953" cy="298496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F0C8026-29DE-4CF3-9467-0A64483CB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7723" y="3429000"/>
            <a:ext cx="4086613" cy="305898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4A9B850-6188-4D30-B30E-002097AB41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36" y="3428999"/>
            <a:ext cx="3985466" cy="298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76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C403382-04E6-40DA-A5EE-8D4E4556E69C}"/>
              </a:ext>
            </a:extLst>
          </p:cNvPr>
          <p:cNvSpPr txBox="1"/>
          <p:nvPr/>
        </p:nvSpPr>
        <p:spPr>
          <a:xfrm>
            <a:off x="1717221" y="454481"/>
            <a:ext cx="6101442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325120" algn="l"/>
              </a:tabLst>
            </a:pP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Strada con pendenza laterale variabile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C430F44-497B-46EF-A5CA-BF8CC599F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3008" y="3023895"/>
            <a:ext cx="6224555" cy="359695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0A526AE-A5CC-4B9A-B8E8-4D1A82A25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5" y="3457640"/>
            <a:ext cx="4223611" cy="316320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59B60DE-5978-4264-B184-ADDAB7B24CD9}"/>
              </a:ext>
            </a:extLst>
          </p:cNvPr>
          <p:cNvSpPr txBox="1"/>
          <p:nvPr/>
        </p:nvSpPr>
        <p:spPr>
          <a:xfrm>
            <a:off x="1338942" y="1230086"/>
            <a:ext cx="6224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Tratto di strada rettilineo con inclinazione laterale variabile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Utilizzo della funzione «</a:t>
            </a:r>
            <a:r>
              <a:rPr lang="it-IT" dirty="0" err="1"/>
              <a:t>Lateral</a:t>
            </a:r>
            <a:r>
              <a:rPr lang="it-IT" dirty="0"/>
              <a:t> </a:t>
            </a:r>
            <a:r>
              <a:rPr lang="it-IT" dirty="0" err="1"/>
              <a:t>Slope</a:t>
            </a:r>
            <a:r>
              <a:rPr lang="it-IT" dirty="0"/>
              <a:t>», nella sottocategoria «3D Surface»</a:t>
            </a:r>
          </a:p>
        </p:txBody>
      </p:sp>
    </p:spTree>
    <p:extLst>
      <p:ext uri="{BB962C8B-B14F-4D97-AF65-F5344CB8AC3E}">
        <p14:creationId xmlns:p14="http://schemas.microsoft.com/office/powerpoint/2010/main" val="700447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E071C31E-9374-47AC-AB9A-80E2CA326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0" y="516326"/>
            <a:ext cx="3707798" cy="277690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61AA158-A12F-40CE-9E6C-1EF50C982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59" y="3429000"/>
            <a:ext cx="3707798" cy="277066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EAAA50E-F403-40BC-B356-073C15D56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7457" y="510085"/>
            <a:ext cx="3702044" cy="277066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C1C5D04-3CEA-454C-A03F-6A376FAD2E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7457" y="3429000"/>
            <a:ext cx="3702044" cy="277071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B123A16-3A34-4DA4-89B5-E435749857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0069" y="3429000"/>
            <a:ext cx="3704772" cy="277066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EFB9850-7E18-428D-A6C5-E133C9F4B9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1840" y="520436"/>
            <a:ext cx="3683001" cy="276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7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2116F45C-A2BC-46E2-8963-9EF3FC432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217" y="316640"/>
            <a:ext cx="4529983" cy="300101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0D4DCAE-B970-4E9F-B795-0AD149614386}"/>
              </a:ext>
            </a:extLst>
          </p:cNvPr>
          <p:cNvSpPr txBox="1"/>
          <p:nvPr/>
        </p:nvSpPr>
        <p:spPr>
          <a:xfrm>
            <a:off x="1765300" y="838200"/>
            <a:ext cx="378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Perché studiare il fenomeno del ribaltamento?</a:t>
            </a:r>
          </a:p>
        </p:txBody>
      </p:sp>
      <p:sp>
        <p:nvSpPr>
          <p:cNvPr id="7" name="Freccia in giù 6">
            <a:extLst>
              <a:ext uri="{FF2B5EF4-FFF2-40B4-BE49-F238E27FC236}">
                <a16:creationId xmlns:a16="http://schemas.microsoft.com/office/drawing/2014/main" id="{8E94249D-1EFC-46F1-AA13-BC6BCE909C65}"/>
              </a:ext>
            </a:extLst>
          </p:cNvPr>
          <p:cNvSpPr/>
          <p:nvPr/>
        </p:nvSpPr>
        <p:spPr>
          <a:xfrm>
            <a:off x="3073400" y="1569496"/>
            <a:ext cx="381000" cy="495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8090271-BB84-4352-860F-E2E6000065F0}"/>
              </a:ext>
            </a:extLst>
          </p:cNvPr>
          <p:cNvSpPr txBox="1"/>
          <p:nvPr/>
        </p:nvSpPr>
        <p:spPr>
          <a:xfrm>
            <a:off x="2582016" y="2209800"/>
            <a:ext cx="308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Analisi NCSA, 2002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153B959-B687-4403-A4A6-BF5799258B68}"/>
              </a:ext>
            </a:extLst>
          </p:cNvPr>
          <p:cNvSpPr txBox="1"/>
          <p:nvPr/>
        </p:nvSpPr>
        <p:spPr>
          <a:xfrm>
            <a:off x="1574800" y="2870200"/>
            <a:ext cx="4250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Circa 42000 fatalità all’anno in </a:t>
            </a:r>
            <a:r>
              <a:rPr lang="it-IT" dirty="0" err="1"/>
              <a:t>america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¾ degli incidenti con almeno una vittima hanno incluso il ribaltamento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Tendenziale aumento del numero di incidenti mortali con ribaltamento di uno o più veicoli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43BAE06A-9FEC-4316-BD52-783B56BF8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3608864"/>
            <a:ext cx="4606405" cy="2741136"/>
          </a:xfrm>
          <a:prstGeom prst="rect">
            <a:avLst/>
          </a:prstGeom>
        </p:spPr>
      </p:pic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241A3FE8-4302-4E3F-9B59-7A6128BD9797}"/>
              </a:ext>
            </a:extLst>
          </p:cNvPr>
          <p:cNvSpPr/>
          <p:nvPr/>
        </p:nvSpPr>
        <p:spPr>
          <a:xfrm>
            <a:off x="3124200" y="4733329"/>
            <a:ext cx="381000" cy="495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21FC817-A665-446D-B8EB-573F8831B504}"/>
              </a:ext>
            </a:extLst>
          </p:cNvPr>
          <p:cNvSpPr txBox="1"/>
          <p:nvPr/>
        </p:nvSpPr>
        <p:spPr>
          <a:xfrm>
            <a:off x="1765300" y="53734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CAUSA: aumento dei veicoli di tipo «light truck» nel parco circolante</a:t>
            </a:r>
          </a:p>
        </p:txBody>
      </p:sp>
    </p:spTree>
    <p:extLst>
      <p:ext uri="{BB962C8B-B14F-4D97-AF65-F5344CB8AC3E}">
        <p14:creationId xmlns:p14="http://schemas.microsoft.com/office/powerpoint/2010/main" val="384259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EE445077-6ED9-46CE-94C6-F1F550EB9CFD}"/>
              </a:ext>
            </a:extLst>
          </p:cNvPr>
          <p:cNvSpPr txBox="1"/>
          <p:nvPr/>
        </p:nvSpPr>
        <p:spPr>
          <a:xfrm>
            <a:off x="4236720" y="543744"/>
            <a:ext cx="6096000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it-IT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ndici di ribaltamento</a:t>
            </a:r>
            <a:endParaRPr lang="it-IT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89B8AD7-59D3-4409-9DB7-C259212434BC}"/>
              </a:ext>
            </a:extLst>
          </p:cNvPr>
          <p:cNvSpPr txBox="1"/>
          <p:nvPr/>
        </p:nvSpPr>
        <p:spPr>
          <a:xfrm>
            <a:off x="670560" y="1402080"/>
            <a:ext cx="8519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Viene utilizzata la manovra </a:t>
            </a:r>
            <a:r>
              <a:rPr lang="it-IT" b="1" dirty="0"/>
              <a:t>«</a:t>
            </a:r>
            <a:r>
              <a:rPr lang="it-IT" b="1" dirty="0" err="1"/>
              <a:t>fish</a:t>
            </a:r>
            <a:r>
              <a:rPr lang="it-IT" b="1" dirty="0"/>
              <a:t> hook» </a:t>
            </a:r>
            <a:r>
              <a:rPr lang="it-IT" dirty="0"/>
              <a:t>dagli esempi </a:t>
            </a:r>
            <a:r>
              <a:rPr lang="it-IT" dirty="0" err="1"/>
              <a:t>Carmaker</a:t>
            </a:r>
            <a:r>
              <a:rPr lang="it-IT" dirty="0"/>
              <a:t>, con alcune modifiche:</a:t>
            </a:r>
          </a:p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F1AE4A-DE90-4960-8A2A-5402BF28B26B}"/>
                  </a:ext>
                </a:extLst>
              </p:cNvPr>
              <p:cNvSpPr txBox="1"/>
              <p:nvPr/>
            </p:nvSpPr>
            <p:spPr>
              <a:xfrm>
                <a:off x="1882140" y="1920455"/>
                <a:ext cx="6096000" cy="7682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Velocità ad inizio manovra: 55 km/h -&gt; 80 km/h</a:t>
                </a:r>
                <a:endParaRPr lang="it-IT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it-IT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(altezza baricentro da terra ): 0.799 m -&gt;0.999 m</a:t>
                </a:r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F1AE4A-DE90-4960-8A2A-5402BF28B2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140" y="1920455"/>
                <a:ext cx="6096000" cy="768287"/>
              </a:xfrm>
              <a:prstGeom prst="rect">
                <a:avLst/>
              </a:prstGeom>
              <a:blipFill>
                <a:blip r:embed="rId2"/>
                <a:stretch>
                  <a:fillRect l="-700" t="-3175" b="-119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>
            <a:extLst>
              <a:ext uri="{FF2B5EF4-FFF2-40B4-BE49-F238E27FC236}">
                <a16:creationId xmlns:a16="http://schemas.microsoft.com/office/drawing/2014/main" id="{5B20B678-1C73-4511-A518-62E7F9C718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2" y="3429000"/>
            <a:ext cx="3611635" cy="2705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68246A21-52C2-48F5-9369-4037F39FE0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140" y="3429000"/>
            <a:ext cx="3612265" cy="2705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 descr="Immagine che contiene tavolo&#10;&#10;Descrizione generata automaticamente">
            <a:extLst>
              <a:ext uri="{FF2B5EF4-FFF2-40B4-BE49-F238E27FC236}">
                <a16:creationId xmlns:a16="http://schemas.microsoft.com/office/drawing/2014/main" id="{F63B80E3-FDFC-48F6-806E-7F2CE406C6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826" y="2005078"/>
            <a:ext cx="3341787" cy="1110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FFBC9CB9-F216-4B9C-9E1C-7CDEE5F54C86}"/>
                  </a:ext>
                </a:extLst>
              </p:cNvPr>
              <p:cNvSpPr txBox="1"/>
              <p:nvPr/>
            </p:nvSpPr>
            <p:spPr>
              <a:xfrm>
                <a:off x="2125595" y="2930912"/>
                <a:ext cx="397040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𝑟𝑖𝑏𝑎𝑙𝑡𝑎𝑚𝑒𝑛𝑡𝑜</m:t>
                          </m:r>
                        </m:sub>
                      </m:sSub>
                      <m:r>
                        <a:rPr lang="it-IT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29.62</m:t>
                      </m:r>
                      <m:r>
                        <a:rPr lang="it-IT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it-IT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FFBC9CB9-F216-4B9C-9E1C-7CDEE5F54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595" y="2930912"/>
                <a:ext cx="3970405" cy="369332"/>
              </a:xfrm>
              <a:prstGeom prst="rect">
                <a:avLst/>
              </a:prstGeom>
              <a:blipFill>
                <a:blip r:embed="rId6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magine 16">
            <a:extLst>
              <a:ext uri="{FF2B5EF4-FFF2-40B4-BE49-F238E27FC236}">
                <a16:creationId xmlns:a16="http://schemas.microsoft.com/office/drawing/2014/main" id="{28D49FAB-4804-4D21-8D88-E51DEED109A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925" y="3207117"/>
            <a:ext cx="3341786" cy="332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732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082EC665-02DB-43EC-A0D2-47D317722695}"/>
              </a:ext>
            </a:extLst>
          </p:cNvPr>
          <p:cNvSpPr txBox="1"/>
          <p:nvPr/>
        </p:nvSpPr>
        <p:spPr>
          <a:xfrm>
            <a:off x="4023360" y="330384"/>
            <a:ext cx="3352800" cy="53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Indice R/LTR</a:t>
            </a:r>
            <a:endParaRPr lang="it-IT" sz="20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C3B2986-5F76-44CE-BDC0-7CDAE41D0DAF}"/>
                  </a:ext>
                </a:extLst>
              </p:cNvPr>
              <p:cNvSpPr txBox="1"/>
              <p:nvPr/>
            </p:nvSpPr>
            <p:spPr>
              <a:xfrm>
                <a:off x="0" y="1149468"/>
                <a:ext cx="8260080" cy="742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it-IT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it-IT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sub>
                          </m:sSub>
                          <m:r>
                            <a:rPr lang="it-IT" b="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den>
                      </m:f>
                      <m:r>
                        <a:rPr lang="it-IT" b="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it-IT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𝒎𝒈</m:t>
                              </m:r>
                              <m:sSub>
                                <m:sSubPr>
                                  <m:ctrlPr>
                                    <a:rPr lang="it-IT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𝝓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sSub>
                                <m:sSubPr>
                                  <m:ctrlPr>
                                    <a:rPr lang="it-IT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e>
                                <m:sub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b="1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𝒙𝒙</m:t>
                                  </m:r>
                                </m:sub>
                              </m:sSub>
                              <m:acc>
                                <m:accPr>
                                  <m:chr m:val="̈"/>
                                  <m:ctrlPr>
                                    <a:rPr lang="it-IT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𝝓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𝒎𝒈𝑻</m:t>
                          </m:r>
                        </m:den>
                      </m:f>
                      <m:r>
                        <a:rPr lang="it-IT" b="0" i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it-IT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0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it-IT" b="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b="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𝒉</m:t>
                                  </m:r>
                                </m:e>
                                <m:sub>
                                  <m:r>
                                    <a:rPr lang="it-IT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sub>
                              </m:sSub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</m:d>
                        </m:num>
                        <m:den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  <m:f>
                        <m:fPr>
                          <m:ctrlPr>
                            <a:rPr lang="it-IT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  <m:r>
                                <a:rPr lang="it-IT" b="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1" i="1"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sub>
                          </m:sSub>
                        </m:num>
                        <m:den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5C3B2986-5F76-44CE-BDC0-7CDAE41D0D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49468"/>
                <a:ext cx="8260080" cy="74206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F7A21CF6-7CAE-43F5-A107-C3E480A9D2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60" y="1891530"/>
            <a:ext cx="6305867" cy="47235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5395868-DDEB-4296-9E8D-BEB9F42D8E00}"/>
                  </a:ext>
                </a:extLst>
              </p:cNvPr>
              <p:cNvSpPr txBox="1"/>
              <p:nvPr/>
            </p:nvSpPr>
            <p:spPr>
              <a:xfrm>
                <a:off x="948373" y="2611234"/>
                <a:ext cx="336804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−1;1</m:t>
                        </m:r>
                      </m:e>
                    </m:d>
                  </m:oMath>
                </a14:m>
                <a:endParaRPr lang="it-IT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Empirico/Model </a:t>
                </a:r>
                <a:r>
                  <a:rPr lang="it-IT" sz="2400" dirty="0" err="1"/>
                  <a:t>Based</a:t>
                </a:r>
                <a:endParaRPr lang="it-IT" sz="2400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5395868-DDEB-4296-9E8D-BEB9F42D8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373" y="2611234"/>
                <a:ext cx="3368040" cy="830997"/>
              </a:xfrm>
              <a:prstGeom prst="rect">
                <a:avLst/>
              </a:prstGeom>
              <a:blipFill>
                <a:blip r:embed="rId4"/>
                <a:stretch>
                  <a:fillRect l="-2536" t="-2190" b="-591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EFF9040-C42A-4BBE-A411-7BCCCB0ABD74}"/>
                  </a:ext>
                </a:extLst>
              </p:cNvPr>
              <p:cNvSpPr txBox="1"/>
              <p:nvPr/>
            </p:nvSpPr>
            <p:spPr>
              <a:xfrm>
                <a:off x="1379220" y="4054724"/>
                <a:ext cx="39624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𝑟𝑖𝑏𝑎𝑙𝑡𝑎𝑚𝑒𝑛𝑡𝑜</m:t>
                        </m:r>
                      </m:sub>
                    </m:sSub>
                    <m:r>
                      <a:rPr lang="it-IT" i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=28.13 </m:t>
                    </m:r>
                    <m:r>
                      <a:rPr lang="it-IT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                       </a:t>
                </a:r>
                <a:r>
                  <a:rPr lang="it-IT" dirty="0"/>
                  <a:t>(28.20 s in forma approssimata)</a:t>
                </a: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EFF9040-C42A-4BBE-A411-7BCCCB0AB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9220" y="4054724"/>
                <a:ext cx="3962400" cy="646331"/>
              </a:xfrm>
              <a:prstGeom prst="rect">
                <a:avLst/>
              </a:prstGeom>
              <a:blipFill>
                <a:blip r:embed="rId5"/>
                <a:stretch>
                  <a:fillRect l="-1231" b="-1320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3163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98B3A021-FB86-4F30-BC68-A77D7485A61B}"/>
              </a:ext>
            </a:extLst>
          </p:cNvPr>
          <p:cNvSpPr txBox="1"/>
          <p:nvPr/>
        </p:nvSpPr>
        <p:spPr>
          <a:xfrm>
            <a:off x="4511040" y="472440"/>
            <a:ext cx="227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</a:rPr>
              <a:t>Indice PLTR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9A61160-7ECB-4068-A604-33F3DDB525CD}"/>
                  </a:ext>
                </a:extLst>
              </p:cNvPr>
              <p:cNvSpPr txBox="1"/>
              <p:nvPr/>
            </p:nvSpPr>
            <p:spPr>
              <a:xfrm>
                <a:off x="899160" y="1349648"/>
                <a:ext cx="6096000" cy="4451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1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𝑷𝑳𝑻𝑹</m:t>
                          </m:r>
                        </m:e>
                        <m:sub>
                          <m:sSub>
                            <m:sSubPr>
                              <m:ctrlPr>
                                <a:rPr lang="it-IT" sz="20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it-IT" sz="2000" b="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it-IT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0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it-IT" sz="2000" b="0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1" i="1">
                          <a:latin typeface="Cambria Math" panose="02040503050406030204" pitchFamily="18" charset="0"/>
                        </a:rPr>
                        <m:t>𝑳𝑻𝑹</m:t>
                      </m:r>
                      <m:d>
                        <m:dPr>
                          <m:ctrlPr>
                            <a:rPr lang="it-IT" sz="2000" b="1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000" b="1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it-IT" sz="2000" b="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it-IT" sz="2000" b="0" i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it-IT" sz="20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2000" b="1" i="1">
                              <a:latin typeface="Cambria Math" panose="02040503050406030204" pitchFamily="18" charset="0"/>
                            </a:rPr>
                            <m:t>𝑳𝑻𝑹</m:t>
                          </m:r>
                        </m:e>
                      </m:acc>
                      <m:d>
                        <m:dPr>
                          <m:ctrlPr>
                            <a:rPr lang="it-IT" sz="2000" b="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2000" b="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  <m:sub>
                              <m:r>
                                <a:rPr lang="it-IT" sz="2000" b="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it-IT" sz="2000" b="0" i="0">
                          <a:latin typeface="Cambria Math" panose="02040503050406030204" pitchFamily="18" charset="0"/>
                        </a:rPr>
                        <m:t>∗∆</m:t>
                      </m:r>
                      <m:r>
                        <a:rPr lang="it-IT" sz="2000" b="1" i="1">
                          <a:latin typeface="Cambria Math" panose="02040503050406030204" pitchFamily="18" charset="0"/>
                        </a:rPr>
                        <m:t>𝒕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69A61160-7ECB-4068-A604-33F3DDB52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160" y="1349648"/>
                <a:ext cx="6096000" cy="4451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580F574-0F51-4F43-893C-878F3DB96456}"/>
                  </a:ext>
                </a:extLst>
              </p:cNvPr>
              <p:cNvSpPr txBox="1"/>
              <p:nvPr/>
            </p:nvSpPr>
            <p:spPr>
              <a:xfrm>
                <a:off x="685800" y="2480995"/>
                <a:ext cx="6096000" cy="23083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𝑃𝐿𝑇𝑅</m:t>
                    </m:r>
                    <m:r>
                      <a:rPr lang="it-I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−1;1</m:t>
                        </m:r>
                      </m:e>
                    </m:d>
                  </m:oMath>
                </a14:m>
                <a:endParaRPr lang="it-IT" sz="2400" b="0" dirty="0"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Empirico/Model </a:t>
                </a:r>
                <a:r>
                  <a:rPr lang="it-IT" sz="2400" dirty="0" err="1"/>
                  <a:t>Based</a:t>
                </a:r>
                <a:endParaRPr lang="it-IT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400" dirty="0"/>
                  <a:t>Fornisce il valore atteso di 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endParaRPr lang="it-IT" sz="24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580F574-0F51-4F43-893C-878F3DB964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2480995"/>
                <a:ext cx="6096000" cy="2308324"/>
              </a:xfrm>
              <a:prstGeom prst="rect">
                <a:avLst/>
              </a:prstGeom>
              <a:blipFill>
                <a:blip r:embed="rId3"/>
                <a:stretch>
                  <a:fillRect l="-1400" t="-7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e 8">
            <a:extLst>
              <a:ext uri="{FF2B5EF4-FFF2-40B4-BE49-F238E27FC236}">
                <a16:creationId xmlns:a16="http://schemas.microsoft.com/office/drawing/2014/main" id="{DBEA92A7-1AFF-48A2-B64A-BE68ACB851F4}"/>
              </a:ext>
            </a:extLst>
          </p:cNvPr>
          <p:cNvSpPr/>
          <p:nvPr/>
        </p:nvSpPr>
        <p:spPr>
          <a:xfrm>
            <a:off x="5474584" y="1245485"/>
            <a:ext cx="962792" cy="653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BC33AA2-55B3-40B8-86DD-3DBF7813B2A0}"/>
              </a:ext>
            </a:extLst>
          </p:cNvPr>
          <p:cNvCxnSpPr>
            <a:cxnSpLocks/>
          </p:cNvCxnSpPr>
          <p:nvPr/>
        </p:nvCxnSpPr>
        <p:spPr>
          <a:xfrm>
            <a:off x="6437376" y="1636082"/>
            <a:ext cx="598170" cy="458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20AFE35-7858-4F12-9AA8-E0CA5AB082CA}"/>
                  </a:ext>
                </a:extLst>
              </p:cNvPr>
              <p:cNvSpPr txBox="1"/>
              <p:nvPr/>
            </p:nvSpPr>
            <p:spPr>
              <a:xfrm>
                <a:off x="7035546" y="1481830"/>
                <a:ext cx="2910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it-IT" sz="2000" b="1" i="1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r>
                  <a:rPr lang="it-IT" sz="2000" dirty="0"/>
                  <a:t>: soglia temporale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20AFE35-7858-4F12-9AA8-E0CA5AB08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5546" y="1481830"/>
                <a:ext cx="2910840" cy="400110"/>
              </a:xfrm>
              <a:prstGeom prst="rect">
                <a:avLst/>
              </a:prstGeom>
              <a:blipFill>
                <a:blip r:embed="rId4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ccia in giù 14">
            <a:extLst>
              <a:ext uri="{FF2B5EF4-FFF2-40B4-BE49-F238E27FC236}">
                <a16:creationId xmlns:a16="http://schemas.microsoft.com/office/drawing/2014/main" id="{2A1ACC8A-8219-4F09-B15C-4747661E7164}"/>
              </a:ext>
            </a:extLst>
          </p:cNvPr>
          <p:cNvSpPr/>
          <p:nvPr/>
        </p:nvSpPr>
        <p:spPr>
          <a:xfrm>
            <a:off x="7719060" y="1955366"/>
            <a:ext cx="396240" cy="6534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6E67813C-318A-4BFF-B4F7-72D74FBDE713}"/>
                  </a:ext>
                </a:extLst>
              </p:cNvPr>
              <p:cNvSpPr txBox="1"/>
              <p:nvPr/>
            </p:nvSpPr>
            <p:spPr>
              <a:xfrm>
                <a:off x="6294120" y="2682240"/>
                <a:ext cx="315468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/>
                  <a:t>Simulazione ripetuta per 3 diversi valori di </a:t>
                </a:r>
                <a14:m>
                  <m:oMath xmlns:m="http://schemas.openxmlformats.org/officeDocument/2006/math"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it-IT" sz="2400" b="1" i="1">
                        <a:latin typeface="Cambria Math" panose="02040503050406030204" pitchFamily="18" charset="0"/>
                      </a:rPr>
                      <m:t>𝒕</m:t>
                    </m:r>
                  </m:oMath>
                </a14:m>
                <a:endParaRPr lang="it-IT" sz="2400" dirty="0"/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6E67813C-318A-4BFF-B4F7-72D74FBDE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120" y="2682240"/>
                <a:ext cx="3154680" cy="830997"/>
              </a:xfrm>
              <a:prstGeom prst="rect">
                <a:avLst/>
              </a:prstGeom>
              <a:blipFill>
                <a:blip r:embed="rId5"/>
                <a:stretch>
                  <a:fillRect l="-3095" t="-5882" r="-4062" b="-426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magine 16">
            <a:extLst>
              <a:ext uri="{FF2B5EF4-FFF2-40B4-BE49-F238E27FC236}">
                <a16:creationId xmlns:a16="http://schemas.microsoft.com/office/drawing/2014/main" id="{3B8C5261-F279-4390-B009-AA9F1BC403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71" y="3895725"/>
            <a:ext cx="3203029" cy="258127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D9E923C6-5F22-4481-B3FA-C3868B3871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069" y="3884869"/>
            <a:ext cx="3317868" cy="267271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64090E78-0CB4-43E4-BDAA-F427A41723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05" y="3895725"/>
            <a:ext cx="3326203" cy="266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73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655118D5-D451-49B6-B9E2-A97C746ED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492" y="255996"/>
            <a:ext cx="5327015" cy="399034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ella 4">
                <a:extLst>
                  <a:ext uri="{FF2B5EF4-FFF2-40B4-BE49-F238E27FC236}">
                    <a16:creationId xmlns:a16="http://schemas.microsoft.com/office/drawing/2014/main" id="{8EEAFB4D-168B-41C8-A84C-589B92099E1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3912606"/>
                  </p:ext>
                </p:extLst>
              </p:nvPr>
            </p:nvGraphicFramePr>
            <p:xfrm>
              <a:off x="1924684" y="4443540"/>
              <a:ext cx="8841287" cy="1403689"/>
            </p:xfrm>
            <a:graphic>
              <a:graphicData uri="http://schemas.openxmlformats.org/drawingml/2006/table">
                <a:tbl>
                  <a:tblPr firstRow="1" firstCol="1" bandRow="1">
                    <a:tableStyleId>{912C8C85-51F0-491E-9774-3900AFEF0FD7}</a:tableStyleId>
                  </a:tblPr>
                  <a:tblGrid>
                    <a:gridCol w="2660439">
                      <a:extLst>
                        <a:ext uri="{9D8B030D-6E8A-4147-A177-3AD203B41FA5}">
                          <a16:colId xmlns:a16="http://schemas.microsoft.com/office/drawing/2014/main" val="225181390"/>
                        </a:ext>
                      </a:extLst>
                    </a:gridCol>
                    <a:gridCol w="2653792">
                      <a:extLst>
                        <a:ext uri="{9D8B030D-6E8A-4147-A177-3AD203B41FA5}">
                          <a16:colId xmlns:a16="http://schemas.microsoft.com/office/drawing/2014/main" val="4154320033"/>
                        </a:ext>
                      </a:extLst>
                    </a:gridCol>
                    <a:gridCol w="3527056">
                      <a:extLst>
                        <a:ext uri="{9D8B030D-6E8A-4147-A177-3AD203B41FA5}">
                          <a16:colId xmlns:a16="http://schemas.microsoft.com/office/drawing/2014/main" val="3737675652"/>
                        </a:ext>
                      </a:extLst>
                    </a:gridCol>
                  </a:tblGrid>
                  <a:tr h="3101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400" b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it-IT" sz="14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r>
                                  <a:rPr lang="it-IT" sz="1400" b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 (</m:t>
                                </m:r>
                                <m:r>
                                  <a:rPr lang="it-IT" sz="14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𝐬𝐨𝐠𝐥𝐢𝐚</m:t>
                                </m:r>
                                <m:r>
                                  <a:rPr lang="it-IT" sz="1400" b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it-IT" sz="1400" b="1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𝐭𝐞𝐦𝐩𝐨𝐫𝐚𝐥𝐞</m:t>
                                </m:r>
                                <m:r>
                                  <a:rPr lang="it-IT" sz="1400" b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𝒓𝒊𝒃𝒂𝒍𝒕𝒂𝒎𝒆𝒏𝒕𝒐</m:t>
                                    </m:r>
                                    <m: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(</m:t>
                                    </m:r>
                                    <m: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𝑷𝑳𝑻𝑹</m:t>
                                    </m:r>
                                    <m:r>
                                      <a:rPr lang="it-IT" sz="1400" b="1" i="1" kern="12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𝒓𝒊𝒃𝒂𝒍𝒕𝒂𝒎𝒆𝒏𝒕𝒐</m:t>
                                    </m:r>
                                    <m:r>
                                      <a:rPr lang="it-IT" sz="1400" b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𝑳𝑻𝑹</m:t>
                                    </m:r>
                                    <m:r>
                                      <a:rPr lang="it-IT" sz="1400" b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  <m:r>
                                  <a:rPr lang="it-IT" sz="1400" b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it-IT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𝒓𝒊𝒃𝒂𝒍𝒕𝒂𝒎𝒆𝒏𝒕𝒐</m:t>
                                    </m:r>
                                    <m:r>
                                      <a:rPr lang="it-IT" sz="1400" b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𝑷𝑳𝑻𝑹</m:t>
                                    </m:r>
                                    <m:r>
                                      <a:rPr lang="it-IT" sz="1400" b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34412731"/>
                      </a:ext>
                    </a:extLst>
                  </a:tr>
                  <a:tr h="344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0.02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28.10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0.03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92514548"/>
                      </a:ext>
                    </a:extLst>
                  </a:tr>
                  <a:tr h="35380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26.88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1.25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3617475"/>
                      </a:ext>
                    </a:extLst>
                  </a:tr>
                  <a:tr h="35380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26.67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1.46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0125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ella 4">
                <a:extLst>
                  <a:ext uri="{FF2B5EF4-FFF2-40B4-BE49-F238E27FC236}">
                    <a16:creationId xmlns:a16="http://schemas.microsoft.com/office/drawing/2014/main" id="{8EEAFB4D-168B-41C8-A84C-589B92099E1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3912606"/>
                  </p:ext>
                </p:extLst>
              </p:nvPr>
            </p:nvGraphicFramePr>
            <p:xfrm>
              <a:off x="1924684" y="4443540"/>
              <a:ext cx="8841287" cy="1403689"/>
            </p:xfrm>
            <a:graphic>
              <a:graphicData uri="http://schemas.openxmlformats.org/drawingml/2006/table">
                <a:tbl>
                  <a:tblPr firstRow="1" firstCol="1" bandRow="1">
                    <a:tableStyleId>{912C8C85-51F0-491E-9774-3900AFEF0FD7}</a:tableStyleId>
                  </a:tblPr>
                  <a:tblGrid>
                    <a:gridCol w="2660439">
                      <a:extLst>
                        <a:ext uri="{9D8B030D-6E8A-4147-A177-3AD203B41FA5}">
                          <a16:colId xmlns:a16="http://schemas.microsoft.com/office/drawing/2014/main" val="225181390"/>
                        </a:ext>
                      </a:extLst>
                    </a:gridCol>
                    <a:gridCol w="2653792">
                      <a:extLst>
                        <a:ext uri="{9D8B030D-6E8A-4147-A177-3AD203B41FA5}">
                          <a16:colId xmlns:a16="http://schemas.microsoft.com/office/drawing/2014/main" val="4154320033"/>
                        </a:ext>
                      </a:extLst>
                    </a:gridCol>
                    <a:gridCol w="3527056">
                      <a:extLst>
                        <a:ext uri="{9D8B030D-6E8A-4147-A177-3AD203B41FA5}">
                          <a16:colId xmlns:a16="http://schemas.microsoft.com/office/drawing/2014/main" val="3737675652"/>
                        </a:ext>
                      </a:extLst>
                    </a:gridCol>
                  </a:tblGrid>
                  <a:tr h="351854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9" t="-1724" r="-232723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459" t="-1724" r="-133257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0950" t="-1724" r="-345" b="-3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4412731"/>
                      </a:ext>
                    </a:extLst>
                  </a:tr>
                  <a:tr h="344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0.02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28.10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0.03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92514548"/>
                      </a:ext>
                    </a:extLst>
                  </a:tr>
                  <a:tr h="35380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0.2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26.88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1.25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3617475"/>
                      </a:ext>
                    </a:extLst>
                  </a:tr>
                  <a:tr h="35380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2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26.67 s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  <a:tabLst>
                              <a:tab pos="907415" algn="l"/>
                            </a:tabLst>
                          </a:pPr>
                          <a:r>
                            <a:rPr lang="it-IT" sz="1400" b="1" dirty="0">
                              <a:effectLst/>
                            </a:rPr>
                            <a:t>1.46 s</a:t>
                          </a:r>
                          <a:endParaRPr lang="it-IT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160125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Ovale 5">
            <a:extLst>
              <a:ext uri="{FF2B5EF4-FFF2-40B4-BE49-F238E27FC236}">
                <a16:creationId xmlns:a16="http://schemas.microsoft.com/office/drawing/2014/main" id="{B878885C-54CF-4B7B-8807-9446BA131E64}"/>
              </a:ext>
            </a:extLst>
          </p:cNvPr>
          <p:cNvSpPr/>
          <p:nvPr/>
        </p:nvSpPr>
        <p:spPr>
          <a:xfrm>
            <a:off x="1924684" y="5055485"/>
            <a:ext cx="586672" cy="4309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630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6FC4C6B9-D519-4D2C-9219-A42A7E7CE031}"/>
              </a:ext>
            </a:extLst>
          </p:cNvPr>
          <p:cNvSpPr txBox="1"/>
          <p:nvPr/>
        </p:nvSpPr>
        <p:spPr>
          <a:xfrm>
            <a:off x="3916680" y="272087"/>
            <a:ext cx="5654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err="1">
                <a:solidFill>
                  <a:srgbClr val="FF0000"/>
                </a:solidFill>
              </a:rPr>
              <a:t>Contour</a:t>
            </a:r>
            <a:r>
              <a:rPr lang="it-IT" sz="2800" b="1" dirty="0">
                <a:solidFill>
                  <a:srgbClr val="FF0000"/>
                </a:solidFill>
              </a:rPr>
              <a:t> Line e CLRI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4482655-DD83-48A3-8B2E-220C3AC6E236}"/>
                  </a:ext>
                </a:extLst>
              </p:cNvPr>
              <p:cNvSpPr txBox="1"/>
              <p:nvPr/>
            </p:nvSpPr>
            <p:spPr>
              <a:xfrm>
                <a:off x="670560" y="1112520"/>
                <a:ext cx="5288280" cy="2044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Contour Line nel piano delle fasi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it-IT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Distribuzione lineare a parità di indice 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Serie di manovre «</a:t>
                </a:r>
                <a:r>
                  <a:rPr lang="it-IT" dirty="0" err="1"/>
                  <a:t>Ramp</a:t>
                </a:r>
                <a:r>
                  <a:rPr lang="it-IT" dirty="0"/>
                  <a:t>» con velocità di ingresso crescente e applicazione di un input allo sterzo di 60 °/s per 10 secondi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Possibilità di ricavare R conoscendo solo l’angolo di rollio e la sua derivata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4482655-DD83-48A3-8B2E-220C3AC6E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" y="1112520"/>
                <a:ext cx="5288280" cy="2044149"/>
              </a:xfrm>
              <a:prstGeom prst="rect">
                <a:avLst/>
              </a:prstGeom>
              <a:blipFill>
                <a:blip r:embed="rId2"/>
                <a:stretch>
                  <a:fillRect l="-922" t="-1194" b="-32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id="{FE0C191E-927D-4809-90D4-B56C606C4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521" y="2111150"/>
            <a:ext cx="5436721" cy="4277261"/>
          </a:xfrm>
          <a:prstGeom prst="rect">
            <a:avLst/>
          </a:prstGeom>
        </p:spPr>
      </p:pic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BB78AD83-3BB7-4E68-8CED-6942ABCC76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387567"/>
              </p:ext>
            </p:extLst>
          </p:nvPr>
        </p:nvGraphicFramePr>
        <p:xfrm>
          <a:off x="398780" y="3429000"/>
          <a:ext cx="5172108" cy="2740345"/>
        </p:xfrm>
        <a:graphic>
          <a:graphicData uri="http://schemas.openxmlformats.org/drawingml/2006/table">
            <a:tbl>
              <a:tblPr firstRow="1" firstCol="1" bandRow="1"/>
              <a:tblGrid>
                <a:gridCol w="1293027">
                  <a:extLst>
                    <a:ext uri="{9D8B030D-6E8A-4147-A177-3AD203B41FA5}">
                      <a16:colId xmlns:a16="http://schemas.microsoft.com/office/drawing/2014/main" val="260503638"/>
                    </a:ext>
                  </a:extLst>
                </a:gridCol>
                <a:gridCol w="1293027">
                  <a:extLst>
                    <a:ext uri="{9D8B030D-6E8A-4147-A177-3AD203B41FA5}">
                      <a16:colId xmlns:a16="http://schemas.microsoft.com/office/drawing/2014/main" val="1391855532"/>
                    </a:ext>
                  </a:extLst>
                </a:gridCol>
                <a:gridCol w="1293027">
                  <a:extLst>
                    <a:ext uri="{9D8B030D-6E8A-4147-A177-3AD203B41FA5}">
                      <a16:colId xmlns:a16="http://schemas.microsoft.com/office/drawing/2014/main" val="1208805134"/>
                    </a:ext>
                  </a:extLst>
                </a:gridCol>
                <a:gridCol w="1293027">
                  <a:extLst>
                    <a:ext uri="{9D8B030D-6E8A-4147-A177-3AD203B41FA5}">
                      <a16:colId xmlns:a16="http://schemas.microsoft.com/office/drawing/2014/main" val="17493776"/>
                    </a:ext>
                  </a:extLst>
                </a:gridCol>
              </a:tblGrid>
              <a:tr h="54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[rad]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[rad/s]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633691"/>
                  </a:ext>
                </a:extLst>
              </a:tr>
              <a:tr h="54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 km/h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0.0232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0.0202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0.0552</a:t>
                      </a:r>
                      <a:b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0.0092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998491"/>
                  </a:ext>
                </a:extLst>
              </a:tr>
              <a:tr h="54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 km/h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0.0435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0.0234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0.0181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0.0552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0.0081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806300"/>
                  </a:ext>
                </a:extLst>
              </a:tr>
              <a:tr h="54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 km/h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0.0217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0.0494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0.0196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0.0551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0.0143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473494"/>
                  </a:ext>
                </a:extLst>
              </a:tr>
              <a:tr h="54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 km/h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0.0433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0.0178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0.0493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0.0176</a:t>
                      </a:r>
                      <a:endParaRPr lang="it-IT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0.0552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0.0121</a:t>
                      </a:r>
                      <a:endParaRPr lang="it-IT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3791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1769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4033">
            <a:extLst>
              <a:ext uri="{FF2B5EF4-FFF2-40B4-BE49-F238E27FC236}">
                <a16:creationId xmlns:a16="http://schemas.microsoft.com/office/drawing/2014/main" id="{670B7093-B1E5-411B-8BD6-5B69CB40F88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60" y="1038225"/>
            <a:ext cx="3429000" cy="295275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86E324D-514F-44E5-B0EF-B6ECEE7D15D0}"/>
              </a:ext>
            </a:extLst>
          </p:cNvPr>
          <p:cNvSpPr txBox="1"/>
          <p:nvPr/>
        </p:nvSpPr>
        <p:spPr>
          <a:xfrm>
            <a:off x="761999" y="807392"/>
            <a:ext cx="611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CLRI («</a:t>
            </a:r>
            <a:r>
              <a:rPr lang="it-IT" sz="2400" b="1" dirty="0" err="1">
                <a:solidFill>
                  <a:srgbClr val="FF0000"/>
                </a:solidFill>
              </a:rPr>
              <a:t>Contour</a:t>
            </a:r>
            <a:r>
              <a:rPr lang="it-IT" sz="2400" b="1" dirty="0">
                <a:solidFill>
                  <a:srgbClr val="FF0000"/>
                </a:solidFill>
              </a:rPr>
              <a:t> Line Rollover Index»)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948D1A3-8C2D-491A-B3E8-B8518131A782}"/>
              </a:ext>
            </a:extLst>
          </p:cNvPr>
          <p:cNvSpPr txBox="1"/>
          <p:nvPr/>
        </p:nvSpPr>
        <p:spPr>
          <a:xfrm>
            <a:off x="533400" y="170688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Tempo necessario perché il punto operativo raggiunga il limite stabilito dalla </a:t>
            </a:r>
            <a:r>
              <a:rPr lang="it-IT" dirty="0" err="1"/>
              <a:t>contour</a:t>
            </a:r>
            <a:r>
              <a:rPr lang="it-IT" dirty="0"/>
              <a:t> 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2E539A1-DBD9-4303-9242-24EB9AE4D53C}"/>
                  </a:ext>
                </a:extLst>
              </p:cNvPr>
              <p:cNvSpPr txBox="1"/>
              <p:nvPr/>
            </p:nvSpPr>
            <p:spPr>
              <a:xfrm>
                <a:off x="525781" y="2514600"/>
                <a:ext cx="5135880" cy="25778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L’equazione della retta tangente in A è: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1504950" algn="l"/>
                    <a:tab pos="2428875" algn="l"/>
                  </a:tabLst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</a:t>
                </a:r>
                <a:br>
                  <a:rPr lang="it-IT" sz="1800" i="1" dirty="0">
                    <a:solidFill>
                      <a:srgbClr val="0070C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  <m:r>
                        <a:rPr lang="it-IT" sz="18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b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it-IT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Una volta trovati i punti di intersezione, occorre scegliere quello che rispetta la condizione: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it-IT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2E539A1-DBD9-4303-9242-24EB9AE4D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1" y="2514600"/>
                <a:ext cx="5135880" cy="2577822"/>
              </a:xfrm>
              <a:prstGeom prst="rect">
                <a:avLst/>
              </a:prstGeom>
              <a:blipFill>
                <a:blip r:embed="rId3"/>
                <a:stretch>
                  <a:fillRect l="-949" t="-11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977D2A3-3181-4C6E-B662-035E9EA72F84}"/>
                  </a:ext>
                </a:extLst>
              </p:cNvPr>
              <p:cNvSpPr txBox="1"/>
              <p:nvPr/>
            </p:nvSpPr>
            <p:spPr>
              <a:xfrm>
                <a:off x="4457700" y="2959483"/>
                <a:ext cx="2606040" cy="7296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num>
                        <m:den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it-IT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̈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acc>
                            <m:accPr>
                              <m:chr m:val="̇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it-IT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acc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977D2A3-3181-4C6E-B662-035E9EA72F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7700" y="2959483"/>
                <a:ext cx="2606040" cy="7296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B84DC38-6FE4-4FFE-AD2A-BE317C9ACB94}"/>
                  </a:ext>
                </a:extLst>
              </p:cNvPr>
              <p:cNvSpPr txBox="1"/>
              <p:nvPr/>
            </p:nvSpPr>
            <p:spPr>
              <a:xfrm>
                <a:off x="-274320" y="4742465"/>
                <a:ext cx="6096000" cy="3821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− </m:t>
                          </m:r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</m:e>
                      </m:d>
                      <m:r>
                        <a:rPr lang="it-IT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acc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4B84DC38-6FE4-4FFE-AD2A-BE317C9ACB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4320" y="4742465"/>
                <a:ext cx="6096000" cy="382156"/>
              </a:xfrm>
              <a:prstGeom prst="rect">
                <a:avLst/>
              </a:prstGeom>
              <a:blipFill>
                <a:blip r:embed="rId5"/>
                <a:stretch>
                  <a:fillRect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B52971F-3D49-435B-9F55-EB897B874B07}"/>
                  </a:ext>
                </a:extLst>
              </p:cNvPr>
              <p:cNvSpPr txBox="1"/>
              <p:nvPr/>
            </p:nvSpPr>
            <p:spPr>
              <a:xfrm>
                <a:off x="4678680" y="4933543"/>
                <a:ext cx="6187440" cy="1353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  <a:tabLst>
                    <a:tab pos="923925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 smtClean="0"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𝐶𝐿𝑅𝐼</m:t>
                      </m:r>
                      <m:r>
                        <a:rPr lang="it-IT" sz="1800" i="1" smtClean="0">
                          <a:effectLst/>
                          <a:latin typeface="Cambria Math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𝑠𝑖𝑔𝑛</m:t>
                              </m:r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d>
                        </m:num>
                        <m:den>
                          <m: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it-IT" sz="1800" i="1">
                              <a:effectLst/>
                              <a:latin typeface="Cambria Math" panose="02040503050406030204" pitchFamily="18" charset="0"/>
                              <a:ea typeface="MS Mincho" panose="02020609040205080304" pitchFamily="49" charset="-128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𝐵𝑖</m:t>
                                      </m:r>
                                    </m:sub>
                                  </m:sSub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− </m:t>
                                  </m:r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+(</m:t>
                              </m:r>
                              <m:sSup>
                                <m:sSupPr>
                                  <m:ctrlP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𝐵𝑖</m:t>
                                      </m:r>
                                    </m:sub>
                                  </m:sSub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− </m:t>
                                  </m:r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it-IT" sz="1800" i="1">
                                  <a:effectLst/>
                                  <a:latin typeface="Cambria Math" panose="02040503050406030204" pitchFamily="18" charset="0"/>
                                  <a:ea typeface="MS Mincho" panose="02020609040205080304" pitchFamily="49" charset="-128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̈"/>
                                          <m:ctrlP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it-IT" sz="1800" i="1">
                                              <a:effectLst/>
                                              <a:latin typeface="Cambria Math" panose="02040503050406030204" pitchFamily="18" charset="0"/>
                                              <a:ea typeface="MS Mincho" panose="02020609040205080304" pitchFamily="49" charset="-128"/>
                                              <a:cs typeface="Times New Roman" panose="020206030504050203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1800" i="1">
                                          <a:effectLst/>
                                          <a:latin typeface="Cambria Math" panose="02040503050406030204" pitchFamily="18" charset="0"/>
                                          <a:ea typeface="MS Mincho" panose="02020609040205080304" pitchFamily="49" charset="-128"/>
                                          <a:cs typeface="Times New Roman" panose="02020603050405020304" pitchFamily="18" charset="0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it-IT" sz="1800" i="1">
                                      <a:effectLst/>
                                      <a:latin typeface="Cambria Math" panose="02040503050406030204" pitchFamily="18" charset="0"/>
                                      <a:ea typeface="MS Mincho" panose="02020609040205080304" pitchFamily="49" charset="-128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it-IT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it-IT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it-IT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B52971F-3D49-435B-9F55-EB897B874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680" y="4933543"/>
                <a:ext cx="6187440" cy="13537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752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718E16B5-5011-4F70-BD6F-B27CF4AA2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84132"/>
            <a:ext cx="4933950" cy="4189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AF417376-7160-45F0-A4E3-E70A41BE5E1C}"/>
                  </a:ext>
                </a:extLst>
              </p:cNvPr>
              <p:cNvSpPr txBox="1"/>
              <p:nvPr/>
            </p:nvSpPr>
            <p:spPr>
              <a:xfrm>
                <a:off x="822960" y="701100"/>
                <a:ext cx="9311640" cy="1204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r>
                      <a:rPr lang="it-IT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|</m:t>
                    </m:r>
                    <m:r>
                      <a:rPr lang="it-IT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𝑹</m:t>
                    </m:r>
                    <m:r>
                      <a:rPr lang="it-IT" sz="1800" b="1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|</m:t>
                    </m:r>
                  </m:oMath>
                </a14:m>
                <a:r>
                  <a:rPr lang="it-IT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=0.9</a:t>
                </a:r>
                <a:r>
                  <a:rPr lang="it-IT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: valore </a:t>
                </a:r>
                <a:r>
                  <a:rPr lang="it-IT" sz="18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contour</a:t>
                </a:r>
                <a:r>
                  <a:rPr lang="it-IT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line LTR   =&gt;  </a:t>
                </a:r>
                <a:r>
                  <a:rPr lang="it-IT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nel caso del nostro veicolo equivale a: 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it-IT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sz="18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𝑙𝑖𝑚𝑖𝑡𝑒</m:t>
                            </m:r>
                          </m:sub>
                        </m:sSub>
                      </m:e>
                    </m:d>
                    <m:r>
                      <a:rPr lang="it-IT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=0.0552 </m:t>
                    </m:r>
                    <m:r>
                      <a:rPr lang="it-IT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𝑟𝑎𝑑</m:t>
                    </m:r>
                  </m:oMath>
                </a14:m>
                <a:r>
                  <a:rPr lang="it-IT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= 3.16 °</a:t>
                </a:r>
              </a:p>
              <a:p>
                <a:pPr marL="285750" lvl="0" indent="-285750">
                  <a:lnSpc>
                    <a:spcPct val="107000"/>
                  </a:lnSpc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2000" b="0" i="1" smtClean="0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𝑆</m:t>
                        </m:r>
                      </m:sub>
                    </m:sSub>
                    <m:r>
                      <a:rPr lang="it-IT" sz="2000" b="0" i="1" smtClean="0">
                        <a:effectLst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</m:oMath>
                </a14:m>
                <a:r>
                  <a:rPr lang="it-IT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valore della soglia temporale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AF417376-7160-45F0-A4E3-E70A41BE5E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701100"/>
                <a:ext cx="9311640" cy="1204176"/>
              </a:xfrm>
              <a:prstGeom prst="rect">
                <a:avLst/>
              </a:prstGeom>
              <a:blipFill>
                <a:blip r:embed="rId3"/>
                <a:stretch>
                  <a:fillRect l="-589" t="-3030" b="-80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7DD3657-7CE3-4F96-BE9B-AAFC1CA476B5}"/>
                  </a:ext>
                </a:extLst>
              </p:cNvPr>
              <p:cNvSpPr txBox="1"/>
              <p:nvPr/>
            </p:nvSpPr>
            <p:spPr>
              <a:xfrm>
                <a:off x="4461510" y="1280902"/>
                <a:ext cx="61036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=1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i="0">
                          <a:latin typeface="Cambria Math" panose="02040503050406030204" pitchFamily="18" charset="0"/>
                        </a:rPr>
                        <m:t> =&gt;</m:t>
                      </m:r>
                      <m:sSub>
                        <m:sSubPr>
                          <m:ctrlPr>
                            <a:rPr lang="it-IT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𝑙𝑖𝑚𝑖𝑡𝑒</m:t>
                          </m:r>
                          <m:r>
                            <a:rPr lang="it-IT" i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𝐶𝐿𝑅𝐼</m:t>
                          </m:r>
                        </m:sub>
                      </m:sSub>
                      <m:r>
                        <a:rPr lang="it-IT" i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=26.82 </m:t>
                      </m:r>
                      <m:r>
                        <a:rPr lang="it-IT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37DD3657-7CE3-4F96-BE9B-AAFC1CA47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510" y="1280902"/>
                <a:ext cx="6103620" cy="369332"/>
              </a:xfrm>
              <a:prstGeom prst="rect">
                <a:avLst/>
              </a:prstGeom>
              <a:blipFill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89F9134B-DAE1-4C15-9751-AD32DC0F836C}"/>
                  </a:ext>
                </a:extLst>
              </p:cNvPr>
              <p:cNvSpPr txBox="1"/>
              <p:nvPr/>
            </p:nvSpPr>
            <p:spPr>
              <a:xfrm>
                <a:off x="3657600" y="2045370"/>
                <a:ext cx="674751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𝑟𝑖𝑏𝑎𝑙𝑡𝑎𝑚𝑒𝑛𝑡𝑜</m:t>
                          </m:r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𝐿𝑇𝑅</m:t>
                          </m:r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𝑙𝑖𝑚𝑖𝑡𝑒</m:t>
                          </m:r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𝐶𝐿𝑅𝐼</m:t>
                          </m:r>
                        </m:sub>
                      </m:sSub>
                      <m:r>
                        <a:rPr lang="it-IT" i="0">
                          <a:latin typeface="Cambria Math" panose="02040503050406030204" pitchFamily="18" charset="0"/>
                        </a:rPr>
                        <m:t>=28.13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i="0">
                          <a:latin typeface="Cambria Math" panose="02040503050406030204" pitchFamily="18" charset="0"/>
                        </a:rPr>
                        <m:t>−26.82 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i="0">
                          <a:latin typeface="Cambria Math" panose="02040503050406030204" pitchFamily="18" charset="0"/>
                        </a:rPr>
                        <m:t>=1.31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89F9134B-DAE1-4C15-9751-AD32DC0F8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2045370"/>
                <a:ext cx="6747510" cy="369332"/>
              </a:xfrm>
              <a:prstGeom prst="rect">
                <a:avLst/>
              </a:prstGeom>
              <a:blipFill>
                <a:blip r:embed="rId5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>
            <a:extLst>
              <a:ext uri="{FF2B5EF4-FFF2-40B4-BE49-F238E27FC236}">
                <a16:creationId xmlns:a16="http://schemas.microsoft.com/office/drawing/2014/main" id="{88FBB896-03CD-4A29-964E-5DCA789839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432" y="2696879"/>
            <a:ext cx="5115560" cy="407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955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E98FC832-8A64-478E-AFC5-298E38B6C909}"/>
              </a:ext>
            </a:extLst>
          </p:cNvPr>
          <p:cNvSpPr txBox="1"/>
          <p:nvPr/>
        </p:nvSpPr>
        <p:spPr>
          <a:xfrm>
            <a:off x="1023256" y="751344"/>
            <a:ext cx="745671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Bibliografia: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National Highway Traffic Safety Administration, DOT HS 809 438 April 2002, Technical Report Characteristics of Fatal Rollover Crashes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Vehicle System Dynamics: International Journal of Vehicle Mechanics and Mobility, Design of a rollover index-based vehicle stability control scheme </a:t>
            </a:r>
            <a:r>
              <a:rPr lang="en-US" dirty="0" err="1"/>
              <a:t>Jangyeol</a:t>
            </a:r>
            <a:r>
              <a:rPr lang="en-US" dirty="0"/>
              <a:t> Yoon a , </a:t>
            </a:r>
            <a:r>
              <a:rPr lang="en-US" dirty="0" err="1"/>
              <a:t>Dongshin</a:t>
            </a:r>
            <a:r>
              <a:rPr lang="en-US" dirty="0"/>
              <a:t> Kim b &amp; </a:t>
            </a:r>
            <a:r>
              <a:rPr lang="en-US" dirty="0" err="1"/>
              <a:t>Kyongsu</a:t>
            </a:r>
            <a:r>
              <a:rPr lang="en-US" dirty="0"/>
              <a:t> Yi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Rajesh </a:t>
            </a:r>
            <a:r>
              <a:rPr lang="en-US" dirty="0" err="1"/>
              <a:t>Rajamani</a:t>
            </a:r>
            <a:r>
              <a:rPr lang="en-US" dirty="0"/>
              <a:t>, Vehicle Dynamics and Control,2012,chapter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of an improved predictive LTR for rollover warning systems </a:t>
            </a:r>
            <a:r>
              <a:rPr lang="en-US" dirty="0" err="1"/>
              <a:t>Haiqing</a:t>
            </a:r>
            <a:r>
              <a:rPr lang="en-US" dirty="0"/>
              <a:t> Li1 · </a:t>
            </a:r>
            <a:r>
              <a:rPr lang="en-US" dirty="0" err="1"/>
              <a:t>Youqun</a:t>
            </a:r>
            <a:r>
              <a:rPr lang="en-US" dirty="0"/>
              <a:t> Zhao1 · </a:t>
            </a:r>
            <a:r>
              <a:rPr lang="en-US" dirty="0" err="1"/>
              <a:t>Haoyu</a:t>
            </a:r>
            <a:r>
              <a:rPr lang="en-US" dirty="0"/>
              <a:t> Wang1 · Fen Lin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Vehicle System Dynamics International Journal of Vehicle Mechanics and Mobility, </a:t>
            </a:r>
            <a:r>
              <a:rPr lang="it-IT" dirty="0" err="1"/>
              <a:t>Contour</a:t>
            </a:r>
            <a:r>
              <a:rPr lang="it-IT" dirty="0"/>
              <a:t> line of load transfer ratio for </a:t>
            </a:r>
            <a:r>
              <a:rPr lang="it-IT" dirty="0" err="1"/>
              <a:t>vehicle</a:t>
            </a:r>
            <a:r>
              <a:rPr lang="it-IT" dirty="0"/>
              <a:t> rollover </a:t>
            </a:r>
            <a:r>
              <a:rPr lang="it-IT" dirty="0" err="1"/>
              <a:t>prediction</a:t>
            </a:r>
            <a:r>
              <a:rPr lang="it-IT" dirty="0"/>
              <a:t> </a:t>
            </a:r>
            <a:r>
              <a:rPr lang="it-IT" dirty="0" err="1"/>
              <a:t>Xinjie</a:t>
            </a:r>
            <a:r>
              <a:rPr lang="it-IT" dirty="0"/>
              <a:t> Zhang, </a:t>
            </a:r>
            <a:r>
              <a:rPr lang="it-IT" dirty="0" err="1"/>
              <a:t>Yi</a:t>
            </a:r>
            <a:r>
              <a:rPr lang="it-IT" dirty="0"/>
              <a:t> Yang, </a:t>
            </a:r>
            <a:r>
              <a:rPr lang="it-IT" dirty="0" err="1"/>
              <a:t>Konghui</a:t>
            </a:r>
            <a:r>
              <a:rPr lang="it-IT" dirty="0"/>
              <a:t> </a:t>
            </a:r>
            <a:r>
              <a:rPr lang="it-IT" dirty="0" err="1"/>
              <a:t>Guo</a:t>
            </a:r>
            <a:r>
              <a:rPr lang="it-IT" dirty="0"/>
              <a:t>, </a:t>
            </a:r>
            <a:r>
              <a:rPr lang="it-IT" dirty="0" err="1"/>
              <a:t>Jiming</a:t>
            </a:r>
            <a:r>
              <a:rPr lang="it-IT" dirty="0"/>
              <a:t> </a:t>
            </a:r>
            <a:r>
              <a:rPr lang="it-IT" dirty="0" err="1"/>
              <a:t>Lv</a:t>
            </a:r>
            <a:r>
              <a:rPr lang="it-IT" dirty="0"/>
              <a:t> &amp; Tao </a:t>
            </a:r>
            <a:r>
              <a:rPr lang="it-IT" dirty="0" err="1"/>
              <a:t>Peng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Proceedings of the 2006 American Control Conference Minneapolis, Minnesota, USA, June 14-16, 2006</a:t>
            </a:r>
            <a:r>
              <a:rPr lang="it-IT" dirty="0"/>
              <a:t>, </a:t>
            </a:r>
            <a:r>
              <a:rPr lang="en-US" dirty="0"/>
              <a:t>A Rollover Mitigation Control Scheme Based on Rollover Index</a:t>
            </a:r>
            <a:r>
              <a:rPr lang="it-IT" dirty="0"/>
              <a:t>, </a:t>
            </a:r>
            <a:r>
              <a:rPr lang="en-US" dirty="0" err="1"/>
              <a:t>Jangyeol</a:t>
            </a:r>
            <a:r>
              <a:rPr lang="en-US" dirty="0"/>
              <a:t> Yoon and </a:t>
            </a:r>
            <a:r>
              <a:rPr lang="en-US" dirty="0" err="1"/>
              <a:t>Kyongsu</a:t>
            </a:r>
            <a:r>
              <a:rPr lang="en-US" dirty="0"/>
              <a:t> Yi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083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BA154AA1-FF4C-4016-B47C-8E026B0FC341}"/>
              </a:ext>
            </a:extLst>
          </p:cNvPr>
          <p:cNvSpPr txBox="1"/>
          <p:nvPr/>
        </p:nvSpPr>
        <p:spPr>
          <a:xfrm>
            <a:off x="2171700" y="914400"/>
            <a:ext cx="407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NHTSA(«National Highway Traffic </a:t>
            </a:r>
            <a:r>
              <a:rPr lang="it-IT" sz="2000" dirty="0" err="1"/>
              <a:t>Safety</a:t>
            </a:r>
            <a:r>
              <a:rPr lang="it-IT" sz="2000" dirty="0"/>
              <a:t> Administration»)</a:t>
            </a:r>
          </a:p>
        </p:txBody>
      </p:sp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54AF1E01-9A5F-4EA5-B92E-C214CB17A3C0}"/>
              </a:ext>
            </a:extLst>
          </p:cNvPr>
          <p:cNvSpPr/>
          <p:nvPr/>
        </p:nvSpPr>
        <p:spPr>
          <a:xfrm>
            <a:off x="6540500" y="1060449"/>
            <a:ext cx="482600" cy="3542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F008DC-5D71-46FB-BA2B-8B5E3BF903AE}"/>
              </a:ext>
            </a:extLst>
          </p:cNvPr>
          <p:cNvSpPr txBox="1"/>
          <p:nvPr/>
        </p:nvSpPr>
        <p:spPr>
          <a:xfrm>
            <a:off x="7423150" y="492245"/>
            <a:ext cx="2959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</a:t>
            </a:r>
            <a:r>
              <a:rPr lang="it-IT" sz="2000" dirty="0"/>
              <a:t>2001-2003)Resistenza a ribaltamento basata su:</a:t>
            </a:r>
          </a:p>
          <a:p>
            <a:r>
              <a:rPr lang="it-IT" sz="2000" b="1" dirty="0"/>
              <a:t>SSF</a:t>
            </a:r>
            <a:r>
              <a:rPr lang="it-IT" sz="2000" dirty="0"/>
              <a:t> («</a:t>
            </a:r>
            <a:r>
              <a:rPr lang="it-IT" sz="2000" dirty="0" err="1"/>
              <a:t>Static</a:t>
            </a:r>
            <a:r>
              <a:rPr lang="it-IT" sz="2000" dirty="0"/>
              <a:t> </a:t>
            </a:r>
            <a:r>
              <a:rPr lang="it-IT" sz="2000" dirty="0" err="1"/>
              <a:t>Stability</a:t>
            </a:r>
            <a:r>
              <a:rPr lang="it-IT" sz="2000" dirty="0"/>
              <a:t> </a:t>
            </a:r>
            <a:r>
              <a:rPr lang="it-IT" sz="2000" dirty="0" err="1"/>
              <a:t>Factor</a:t>
            </a:r>
            <a:r>
              <a:rPr lang="it-IT" sz="2000" dirty="0"/>
              <a:t>»)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37CD13D-FDE6-42D7-84F4-993F54C74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590" y="2583179"/>
            <a:ext cx="1194920" cy="77425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A64C2A8-4362-49CC-A6CB-2BC1DAF37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519" y="2096627"/>
            <a:ext cx="2806700" cy="224917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55D993A1-3754-4418-9374-11D201FFE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165" y="4274821"/>
            <a:ext cx="2095500" cy="56451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9BEF483-2BC1-407F-B994-506BFB5F89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685" y="4984116"/>
            <a:ext cx="1454785" cy="81343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3ABD4A5-F73B-4663-AB5C-378B06C98B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685" y="6012180"/>
            <a:ext cx="1390015" cy="5461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723025BF-8FEC-4CE4-9E37-79F0AAB133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674" y="4100092"/>
            <a:ext cx="3387725" cy="2605408"/>
          </a:xfrm>
          <a:prstGeom prst="rect">
            <a:avLst/>
          </a:prstGeom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BB78E36F-AF9D-4C1E-A90A-E52628D6AD84}"/>
              </a:ext>
            </a:extLst>
          </p:cNvPr>
          <p:cNvSpPr/>
          <p:nvPr/>
        </p:nvSpPr>
        <p:spPr>
          <a:xfrm>
            <a:off x="3052127" y="5962065"/>
            <a:ext cx="1562100" cy="6463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4261FA17-EC9C-48C3-B598-6D8EA3C4225E}"/>
              </a:ext>
            </a:extLst>
          </p:cNvPr>
          <p:cNvSpPr/>
          <p:nvPr/>
        </p:nvSpPr>
        <p:spPr>
          <a:xfrm>
            <a:off x="3429000" y="2583179"/>
            <a:ext cx="1562100" cy="7559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696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5A35D3-EEAB-4946-A5BC-DC5AF50FD405}"/>
              </a:ext>
            </a:extLst>
          </p:cNvPr>
          <p:cNvSpPr txBox="1"/>
          <p:nvPr/>
        </p:nvSpPr>
        <p:spPr>
          <a:xfrm>
            <a:off x="2476500" y="698500"/>
            <a:ext cx="233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/>
              <a:t>IPG </a:t>
            </a:r>
            <a:r>
              <a:rPr lang="it-IT" sz="2800" b="1" dirty="0" err="1"/>
              <a:t>Carmaker</a:t>
            </a:r>
            <a:endParaRPr lang="it-IT" sz="2800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FE4801C-63EA-401B-9AA5-ABAB112D7B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1669256"/>
            <a:ext cx="3809999" cy="224234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80C9F9D-4681-4BFD-AEC0-858967AC08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702" y="1564969"/>
            <a:ext cx="3298447" cy="2242343"/>
          </a:xfrm>
          <a:prstGeom prst="rect">
            <a:avLst/>
          </a:prstGeom>
        </p:spPr>
      </p:pic>
      <p:pic>
        <p:nvPicPr>
          <p:cNvPr id="7" name="Immagine 6" descr="Immagine che contiene testo&#10;&#10;Descrizione generata automaticamente">
            <a:extLst>
              <a:ext uri="{FF2B5EF4-FFF2-40B4-BE49-F238E27FC236}">
                <a16:creationId xmlns:a16="http://schemas.microsoft.com/office/drawing/2014/main" id="{15FC3BBE-7FF4-4209-AB97-ACDC1B88D7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840" y="4006193"/>
            <a:ext cx="3007360" cy="285180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AE9FF9B-4441-4D13-B8FE-419DF126D5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947" y="4119785"/>
            <a:ext cx="3248658" cy="2624622"/>
          </a:xfrm>
          <a:prstGeom prst="rect">
            <a:avLst/>
          </a:prstGeom>
        </p:spPr>
      </p:pic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CABCAAD0-ED76-445D-8448-7F02A636A6B3}"/>
              </a:ext>
            </a:extLst>
          </p:cNvPr>
          <p:cNvSpPr/>
          <p:nvPr/>
        </p:nvSpPr>
        <p:spPr>
          <a:xfrm>
            <a:off x="5029200" y="813915"/>
            <a:ext cx="746760" cy="230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7810938-CEAF-4A24-B4C4-EE0FA80EC932}"/>
              </a:ext>
            </a:extLst>
          </p:cNvPr>
          <p:cNvSpPr txBox="1"/>
          <p:nvPr/>
        </p:nvSpPr>
        <p:spPr>
          <a:xfrm>
            <a:off x="6014722" y="606165"/>
            <a:ext cx="272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Dati reali sostituiti con  software di simulazione</a:t>
            </a:r>
          </a:p>
        </p:txBody>
      </p:sp>
    </p:spTree>
    <p:extLst>
      <p:ext uri="{BB962C8B-B14F-4D97-AF65-F5344CB8AC3E}">
        <p14:creationId xmlns:p14="http://schemas.microsoft.com/office/powerpoint/2010/main" val="3336195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2E4B9A-DB60-40EB-83C9-0D3BD1FF7D9F}"/>
              </a:ext>
            </a:extLst>
          </p:cNvPr>
          <p:cNvSpPr txBox="1"/>
          <p:nvPr/>
        </p:nvSpPr>
        <p:spPr>
          <a:xfrm>
            <a:off x="3794760" y="411481"/>
            <a:ext cx="30632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Matlab e </a:t>
            </a:r>
            <a:r>
              <a:rPr lang="it-IT" sz="2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Simulink</a:t>
            </a:r>
            <a:endParaRPr lang="it-I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9260A79-448C-4560-97D2-BF9E46144204}"/>
              </a:ext>
            </a:extLst>
          </p:cNvPr>
          <p:cNvSpPr txBox="1"/>
          <p:nvPr/>
        </p:nvSpPr>
        <p:spPr>
          <a:xfrm>
            <a:off x="868680" y="1211700"/>
            <a:ext cx="4998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2 input per il modello: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Accelerazione laterale al centro di rollio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Pendenza laterale della strada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F1457B6-7210-4C84-B821-E57693AE2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0966" y="642887"/>
            <a:ext cx="3773751" cy="278611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19AA940-8E79-4C53-8F9B-9019C5B1A0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568" y="3666618"/>
            <a:ext cx="3773751" cy="273037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E5363CA-8247-4109-9483-4D607B390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5114" y="642887"/>
            <a:ext cx="1572904" cy="658425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C02EDDFE-10E4-4AE2-8CB9-58162623C1A4}"/>
              </a:ext>
            </a:extLst>
          </p:cNvPr>
          <p:cNvCxnSpPr>
            <a:cxnSpLocks/>
          </p:cNvCxnSpPr>
          <p:nvPr/>
        </p:nvCxnSpPr>
        <p:spPr>
          <a:xfrm>
            <a:off x="8387766" y="1301312"/>
            <a:ext cx="1045794" cy="23653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43548E6F-3EE1-4C32-9933-A19552DE5216}"/>
              </a:ext>
            </a:extLst>
          </p:cNvPr>
          <p:cNvSpPr/>
          <p:nvPr/>
        </p:nvSpPr>
        <p:spPr>
          <a:xfrm>
            <a:off x="2301240" y="2423160"/>
            <a:ext cx="457200" cy="6248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F88E620-1C3F-4DAA-8424-A0BA7F1D1628}"/>
              </a:ext>
            </a:extLst>
          </p:cNvPr>
          <p:cNvSpPr txBox="1"/>
          <p:nvPr/>
        </p:nvSpPr>
        <p:spPr>
          <a:xfrm>
            <a:off x="813485" y="3793330"/>
            <a:ext cx="5593080" cy="2982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000" dirty="0"/>
              <a:t>Lettura risultati </a:t>
            </a:r>
            <a:r>
              <a:rPr lang="it-IT" sz="2000" dirty="0" err="1"/>
              <a:t>Carmaker</a:t>
            </a:r>
            <a:r>
              <a:rPr lang="it-IT" sz="2000" dirty="0"/>
              <a:t>: </a:t>
            </a:r>
            <a:r>
              <a:rPr lang="it-IT" sz="2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b=</a:t>
            </a:r>
            <a:r>
              <a:rPr lang="it-IT" sz="200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cmread</a:t>
            </a:r>
            <a:r>
              <a:rPr lang="it-IT" sz="2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2000" dirty="0">
                <a:solidFill>
                  <a:srgbClr val="A020F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'C:\</a:t>
            </a:r>
            <a:r>
              <a:rPr lang="it-IT" sz="2000" dirty="0" err="1">
                <a:solidFill>
                  <a:srgbClr val="A020F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CM_Projects</a:t>
            </a:r>
            <a:r>
              <a:rPr lang="it-IT" sz="2000" dirty="0">
                <a:solidFill>
                  <a:srgbClr val="A020F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\prova1\</a:t>
            </a:r>
            <a:r>
              <a:rPr lang="it-IT" sz="2000" dirty="0" err="1">
                <a:solidFill>
                  <a:srgbClr val="A020F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SimOutput</a:t>
            </a:r>
            <a:r>
              <a:rPr lang="it-IT" sz="2000" dirty="0">
                <a:solidFill>
                  <a:srgbClr val="A020F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\DESKTOP-5L5HGED\Sim_1,4gdl'</a:t>
            </a:r>
            <a:r>
              <a:rPr lang="it-IT" sz="20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1D </a:t>
            </a:r>
            <a:r>
              <a:rPr lang="it-IT" sz="2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Lookup</a:t>
            </a:r>
            <a:r>
              <a:rPr lang="it-IT" sz="2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Table</a:t>
            </a:r>
            <a:r>
              <a:rPr lang="it-IT" sz="20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+ blocchetto «clock»     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2183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5AFFE39-84BD-4678-B7EC-8486AAC90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128" y="3642264"/>
            <a:ext cx="7395729" cy="265185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F3602A4-A746-4FB7-8E40-E699C4DD728D}"/>
              </a:ext>
            </a:extLst>
          </p:cNvPr>
          <p:cNvSpPr txBox="1"/>
          <p:nvPr/>
        </p:nvSpPr>
        <p:spPr>
          <a:xfrm>
            <a:off x="975360" y="746665"/>
            <a:ext cx="9921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sz="2400" b="1" dirty="0">
                <a:solidFill>
                  <a:srgbClr val="FF0000"/>
                </a:solidFill>
              </a:rPr>
              <a:t>«</a:t>
            </a:r>
            <a:r>
              <a:rPr lang="it-IT" sz="2400" b="1" dirty="0" err="1">
                <a:solidFill>
                  <a:srgbClr val="FF0000"/>
                </a:solidFill>
              </a:rPr>
              <a:t>Function</a:t>
            </a:r>
            <a:r>
              <a:rPr lang="it-IT" sz="2400" b="1" dirty="0">
                <a:solidFill>
                  <a:srgbClr val="FF0000"/>
                </a:solidFill>
              </a:rPr>
              <a:t>» </a:t>
            </a:r>
            <a:r>
              <a:rPr lang="it-IT" sz="2400" dirty="0"/>
              <a:t>: contiene l’equazione caratteristica del modello(derivata 2° del rollio)</a:t>
            </a:r>
          </a:p>
          <a:p>
            <a:pPr marL="342900" indent="-342900">
              <a:buAutoNum type="arabicParenR"/>
            </a:pPr>
            <a:r>
              <a:rPr lang="it-IT" sz="2400" b="1" dirty="0">
                <a:solidFill>
                  <a:srgbClr val="FF0000"/>
                </a:solidFill>
              </a:rPr>
              <a:t>«Integrator» </a:t>
            </a:r>
            <a:r>
              <a:rPr lang="it-IT" sz="2400" dirty="0"/>
              <a:t>: utile per integrare l’accelerazione di rollio; condizioni iniziali nulle</a:t>
            </a:r>
          </a:p>
          <a:p>
            <a:pPr marL="342900" indent="-342900">
              <a:buAutoNum type="arabicParenR"/>
            </a:pPr>
            <a:r>
              <a:rPr lang="it-IT" sz="2400" b="1" dirty="0">
                <a:solidFill>
                  <a:srgbClr val="FF0000"/>
                </a:solidFill>
              </a:rPr>
              <a:t>«Go to» e «From» </a:t>
            </a:r>
            <a:r>
              <a:rPr lang="it-IT" sz="2400" dirty="0"/>
              <a:t>: necessari per fornire l’angolo e la velocità di rollio in ingresso al sistema</a:t>
            </a:r>
          </a:p>
          <a:p>
            <a:pPr marL="342900" indent="-342900">
              <a:buAutoNum type="arabicParenR"/>
            </a:pPr>
            <a:r>
              <a:rPr lang="it-IT" sz="2400" b="1" dirty="0">
                <a:solidFill>
                  <a:srgbClr val="FF0000"/>
                </a:solidFill>
              </a:rPr>
              <a:t>«To Workspace» </a:t>
            </a:r>
            <a:r>
              <a:rPr lang="it-IT" sz="2400" dirty="0"/>
              <a:t>: per passare i risultati all’ambiente Matlab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3F8B346-E75E-4429-A751-3486F41DB80F}"/>
              </a:ext>
            </a:extLst>
          </p:cNvPr>
          <p:cNvSpPr txBox="1"/>
          <p:nvPr/>
        </p:nvSpPr>
        <p:spPr>
          <a:xfrm>
            <a:off x="4910704" y="4968191"/>
            <a:ext cx="657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1</a:t>
            </a:r>
          </a:p>
          <a:p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C679258-6DCB-46CD-8EB7-3E1AB93B4CE5}"/>
              </a:ext>
            </a:extLst>
          </p:cNvPr>
          <p:cNvSpPr txBox="1"/>
          <p:nvPr/>
        </p:nvSpPr>
        <p:spPr>
          <a:xfrm>
            <a:off x="7317872" y="5717200"/>
            <a:ext cx="520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F7608ADD-E592-41DB-B2B3-FA09C6BE7E32}"/>
              </a:ext>
            </a:extLst>
          </p:cNvPr>
          <p:cNvSpPr/>
          <p:nvPr/>
        </p:nvSpPr>
        <p:spPr>
          <a:xfrm>
            <a:off x="7118471" y="5128724"/>
            <a:ext cx="720344" cy="648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B042BFAB-A82E-4AD6-AD00-92E64FBFE583}"/>
              </a:ext>
            </a:extLst>
          </p:cNvPr>
          <p:cNvSpPr/>
          <p:nvPr/>
        </p:nvSpPr>
        <p:spPr>
          <a:xfrm>
            <a:off x="4605904" y="5321075"/>
            <a:ext cx="962792" cy="653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935DD459-4255-410C-839C-0B205DEDA093}"/>
              </a:ext>
            </a:extLst>
          </p:cNvPr>
          <p:cNvSpPr/>
          <p:nvPr/>
        </p:nvSpPr>
        <p:spPr>
          <a:xfrm>
            <a:off x="2858064" y="5429856"/>
            <a:ext cx="720344" cy="648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C5BF4A77-1BF6-4842-AFA2-B48C7FA27822}"/>
              </a:ext>
            </a:extLst>
          </p:cNvPr>
          <p:cNvSpPr/>
          <p:nvPr/>
        </p:nvSpPr>
        <p:spPr>
          <a:xfrm>
            <a:off x="7941298" y="3576721"/>
            <a:ext cx="720344" cy="6489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7DC01503-FC0A-4034-A052-8B623B9FAE85}"/>
              </a:ext>
            </a:extLst>
          </p:cNvPr>
          <p:cNvSpPr/>
          <p:nvPr/>
        </p:nvSpPr>
        <p:spPr>
          <a:xfrm>
            <a:off x="6753992" y="4092423"/>
            <a:ext cx="962792" cy="653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87F93C6-E01E-4C39-AA39-36D87FFFA1D5}"/>
              </a:ext>
            </a:extLst>
          </p:cNvPr>
          <p:cNvSpPr txBox="1"/>
          <p:nvPr/>
        </p:nvSpPr>
        <p:spPr>
          <a:xfrm>
            <a:off x="8606816" y="3537231"/>
            <a:ext cx="505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7F5BC14-1DA5-4977-9C22-BD37347BB8D4}"/>
              </a:ext>
            </a:extLst>
          </p:cNvPr>
          <p:cNvSpPr txBox="1"/>
          <p:nvPr/>
        </p:nvSpPr>
        <p:spPr>
          <a:xfrm>
            <a:off x="2545191" y="5525828"/>
            <a:ext cx="5575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3F7199F-1ACE-4F3E-BBC4-5B1830A10A77}"/>
              </a:ext>
            </a:extLst>
          </p:cNvPr>
          <p:cNvSpPr txBox="1"/>
          <p:nvPr/>
        </p:nvSpPr>
        <p:spPr>
          <a:xfrm>
            <a:off x="6748525" y="3764038"/>
            <a:ext cx="7203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93287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818599D-E4A2-4EBE-9406-19A9565B9F96}"/>
              </a:ext>
            </a:extLst>
          </p:cNvPr>
          <p:cNvSpPr/>
          <p:nvPr/>
        </p:nvSpPr>
        <p:spPr>
          <a:xfrm>
            <a:off x="6067401" y="1593541"/>
            <a:ext cx="2965142" cy="181326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0130F66-6182-4E55-95F7-5D47B887959D}"/>
              </a:ext>
            </a:extLst>
          </p:cNvPr>
          <p:cNvSpPr/>
          <p:nvPr/>
        </p:nvSpPr>
        <p:spPr>
          <a:xfrm>
            <a:off x="6040768" y="3688681"/>
            <a:ext cx="506027" cy="79899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1A251BC-18E7-4082-A13E-7EA212DA2ABA}"/>
              </a:ext>
            </a:extLst>
          </p:cNvPr>
          <p:cNvSpPr/>
          <p:nvPr/>
        </p:nvSpPr>
        <p:spPr>
          <a:xfrm>
            <a:off x="8499883" y="3688681"/>
            <a:ext cx="506027" cy="79899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D85B66EE-05C9-4AA2-ACD7-6B2ACEA7B76F}"/>
              </a:ext>
            </a:extLst>
          </p:cNvPr>
          <p:cNvCxnSpPr>
            <a:cxnSpLocks/>
          </p:cNvCxnSpPr>
          <p:nvPr/>
        </p:nvCxnSpPr>
        <p:spPr>
          <a:xfrm>
            <a:off x="6546795" y="4168074"/>
            <a:ext cx="19530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ADECDE3A-3E92-4621-B757-2DD5B4CBCDB3}"/>
              </a:ext>
            </a:extLst>
          </p:cNvPr>
          <p:cNvCxnSpPr>
            <a:cxnSpLocks/>
          </p:cNvCxnSpPr>
          <p:nvPr/>
        </p:nvCxnSpPr>
        <p:spPr>
          <a:xfrm>
            <a:off x="6546795" y="4009756"/>
            <a:ext cx="195308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2AA8378C-F54B-450D-9B33-4CE043D3B03E}"/>
              </a:ext>
            </a:extLst>
          </p:cNvPr>
          <p:cNvSpPr/>
          <p:nvPr/>
        </p:nvSpPr>
        <p:spPr>
          <a:xfrm>
            <a:off x="7523339" y="3555144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ED6DC501-0DE8-4EC6-8198-A97A4D81A651}"/>
              </a:ext>
            </a:extLst>
          </p:cNvPr>
          <p:cNvSpPr/>
          <p:nvPr/>
        </p:nvSpPr>
        <p:spPr>
          <a:xfrm>
            <a:off x="7523338" y="2473549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826DC600-F9C7-4731-8525-4CD85483556C}"/>
              </a:ext>
            </a:extLst>
          </p:cNvPr>
          <p:cNvSpPr/>
          <p:nvPr/>
        </p:nvSpPr>
        <p:spPr>
          <a:xfrm>
            <a:off x="7541095" y="4443275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53CEB5AC-14CF-4549-A23E-69B4737BC385}"/>
              </a:ext>
            </a:extLst>
          </p:cNvPr>
          <p:cNvSpPr/>
          <p:nvPr/>
        </p:nvSpPr>
        <p:spPr>
          <a:xfrm>
            <a:off x="2920754" y="2500173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62E32BB6-2FE5-43EC-9722-65BC1ABA72DA}"/>
              </a:ext>
            </a:extLst>
          </p:cNvPr>
          <p:cNvSpPr/>
          <p:nvPr/>
        </p:nvSpPr>
        <p:spPr>
          <a:xfrm>
            <a:off x="2914835" y="3577329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31B949D6-31A5-4394-AAE2-FBDD24A560A9}"/>
              </a:ext>
            </a:extLst>
          </p:cNvPr>
          <p:cNvSpPr/>
          <p:nvPr/>
        </p:nvSpPr>
        <p:spPr>
          <a:xfrm>
            <a:off x="2923712" y="4447710"/>
            <a:ext cx="88777" cy="8877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FA1011E5-878E-4FC2-8A1C-8C0E21D93F48}"/>
              </a:ext>
            </a:extLst>
          </p:cNvPr>
          <p:cNvSpPr/>
          <p:nvPr/>
        </p:nvSpPr>
        <p:spPr>
          <a:xfrm>
            <a:off x="872967" y="3710866"/>
            <a:ext cx="798990" cy="798990"/>
          </a:xfrm>
          <a:prstGeom prst="ellips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4E8AFDC3-5FA4-4DEC-BD91-309329E11646}"/>
              </a:ext>
            </a:extLst>
          </p:cNvPr>
          <p:cNvSpPr/>
          <p:nvPr/>
        </p:nvSpPr>
        <p:spPr>
          <a:xfrm>
            <a:off x="4298270" y="3710866"/>
            <a:ext cx="798990" cy="798990"/>
          </a:xfrm>
          <a:prstGeom prst="ellips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1976060A-C352-462C-9EAE-272823FF34B2}"/>
              </a:ext>
            </a:extLst>
          </p:cNvPr>
          <p:cNvSpPr/>
          <p:nvPr/>
        </p:nvSpPr>
        <p:spPr>
          <a:xfrm>
            <a:off x="701336" y="1633492"/>
            <a:ext cx="4607510" cy="18132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50DD4996-3937-4822-ABE4-CABD3D41FA24}"/>
              </a:ext>
            </a:extLst>
          </p:cNvPr>
          <p:cNvCxnSpPr/>
          <p:nvPr/>
        </p:nvCxnSpPr>
        <p:spPr>
          <a:xfrm>
            <a:off x="3003612" y="2556769"/>
            <a:ext cx="8788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8F79ECF1-F1DF-4E5E-939C-F33E90832570}"/>
              </a:ext>
            </a:extLst>
          </p:cNvPr>
          <p:cNvCxnSpPr/>
          <p:nvPr/>
        </p:nvCxnSpPr>
        <p:spPr>
          <a:xfrm>
            <a:off x="2959223" y="3621717"/>
            <a:ext cx="8788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EF22E621-4814-44D9-B3A1-C0154091E242}"/>
              </a:ext>
            </a:extLst>
          </p:cNvPr>
          <p:cNvCxnSpPr/>
          <p:nvPr/>
        </p:nvCxnSpPr>
        <p:spPr>
          <a:xfrm>
            <a:off x="3003611" y="4509850"/>
            <a:ext cx="87888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414528FC-C8F8-4120-A042-36EC6CBAC5D8}"/>
              </a:ext>
            </a:extLst>
          </p:cNvPr>
          <p:cNvCxnSpPr/>
          <p:nvPr/>
        </p:nvCxnSpPr>
        <p:spPr>
          <a:xfrm flipH="1">
            <a:off x="6682918" y="2507951"/>
            <a:ext cx="88480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CB2F951C-D316-467E-92A6-C3CFC172599D}"/>
              </a:ext>
            </a:extLst>
          </p:cNvPr>
          <p:cNvCxnSpPr/>
          <p:nvPr/>
        </p:nvCxnSpPr>
        <p:spPr>
          <a:xfrm flipH="1">
            <a:off x="6727307" y="3599532"/>
            <a:ext cx="88480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B2C4C9A0-3D1F-43C6-9C5D-76FFB199C048}"/>
              </a:ext>
            </a:extLst>
          </p:cNvPr>
          <p:cNvCxnSpPr/>
          <p:nvPr/>
        </p:nvCxnSpPr>
        <p:spPr>
          <a:xfrm flipH="1">
            <a:off x="6682918" y="4487663"/>
            <a:ext cx="88480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7C0EE1F4-C083-4D61-8B60-EA1CB71DA87A}"/>
              </a:ext>
            </a:extLst>
          </p:cNvPr>
          <p:cNvCxnSpPr/>
          <p:nvPr/>
        </p:nvCxnSpPr>
        <p:spPr>
          <a:xfrm flipV="1">
            <a:off x="2968101" y="1651247"/>
            <a:ext cx="0" cy="905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89B2A73E-DFE6-4CD8-855C-AB6536398614}"/>
              </a:ext>
            </a:extLst>
          </p:cNvPr>
          <p:cNvCxnSpPr/>
          <p:nvPr/>
        </p:nvCxnSpPr>
        <p:spPr>
          <a:xfrm flipV="1">
            <a:off x="2959223" y="2716195"/>
            <a:ext cx="0" cy="905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F8AF2FD1-09C3-4D68-ADF7-CB1773F7FDC9}"/>
              </a:ext>
            </a:extLst>
          </p:cNvPr>
          <p:cNvCxnSpPr>
            <a:cxnSpLocks/>
          </p:cNvCxnSpPr>
          <p:nvPr/>
        </p:nvCxnSpPr>
        <p:spPr>
          <a:xfrm flipV="1">
            <a:off x="2968100" y="3737497"/>
            <a:ext cx="0" cy="75460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968D9982-6C5D-4052-9202-4F173F455165}"/>
              </a:ext>
            </a:extLst>
          </p:cNvPr>
          <p:cNvCxnSpPr>
            <a:cxnSpLocks/>
          </p:cNvCxnSpPr>
          <p:nvPr/>
        </p:nvCxnSpPr>
        <p:spPr>
          <a:xfrm flipV="1">
            <a:off x="7585483" y="3715312"/>
            <a:ext cx="0" cy="74868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85E2C94C-A84A-4359-84AC-1D03387181B7}"/>
              </a:ext>
            </a:extLst>
          </p:cNvPr>
          <p:cNvCxnSpPr/>
          <p:nvPr/>
        </p:nvCxnSpPr>
        <p:spPr>
          <a:xfrm flipV="1">
            <a:off x="7567726" y="2694010"/>
            <a:ext cx="0" cy="905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5135E32E-6EFB-4D8E-BA77-47D150A10116}"/>
              </a:ext>
            </a:extLst>
          </p:cNvPr>
          <p:cNvCxnSpPr/>
          <p:nvPr/>
        </p:nvCxnSpPr>
        <p:spPr>
          <a:xfrm flipV="1">
            <a:off x="7567726" y="1612415"/>
            <a:ext cx="0" cy="9055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D38AECFC-BB4C-49BB-97EE-97FE31717EC0}"/>
              </a:ext>
            </a:extLst>
          </p:cNvPr>
          <p:cNvCxnSpPr>
            <a:cxnSpLocks/>
          </p:cNvCxnSpPr>
          <p:nvPr/>
        </p:nvCxnSpPr>
        <p:spPr>
          <a:xfrm flipV="1">
            <a:off x="587404" y="4509850"/>
            <a:ext cx="4863485" cy="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7A5908DB-4D4B-41D7-BEB9-32A076ADE0BD}"/>
              </a:ext>
            </a:extLst>
          </p:cNvPr>
          <p:cNvCxnSpPr>
            <a:cxnSpLocks/>
          </p:cNvCxnSpPr>
          <p:nvPr/>
        </p:nvCxnSpPr>
        <p:spPr>
          <a:xfrm>
            <a:off x="5898726" y="4487663"/>
            <a:ext cx="328473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A65E744E-20A1-4837-A99C-2A150A99B367}"/>
                  </a:ext>
                </a:extLst>
              </p:cNvPr>
              <p:cNvSpPr txBox="1"/>
              <p:nvPr/>
            </p:nvSpPr>
            <p:spPr>
              <a:xfrm>
                <a:off x="6503972" y="3377152"/>
                <a:ext cx="2535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4" name="CasellaDiTesto 63">
                <a:extLst>
                  <a:ext uri="{FF2B5EF4-FFF2-40B4-BE49-F238E27FC236}">
                    <a16:creationId xmlns:a16="http://schemas.microsoft.com/office/drawing/2014/main" id="{A65E744E-20A1-4837-A99C-2A150A99B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3972" y="3377152"/>
                <a:ext cx="253595" cy="276999"/>
              </a:xfrm>
              <a:prstGeom prst="rect">
                <a:avLst/>
              </a:prstGeom>
              <a:blipFill>
                <a:blip r:embed="rId2"/>
                <a:stretch>
                  <a:fillRect l="-33333" r="-4762" b="-3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54AE9423-C200-4BD1-B62E-DBC685C6D0A0}"/>
                  </a:ext>
                </a:extLst>
              </p:cNvPr>
              <p:cNvSpPr txBox="1"/>
              <p:nvPr/>
            </p:nvSpPr>
            <p:spPr>
              <a:xfrm>
                <a:off x="7262963" y="2641176"/>
                <a:ext cx="3047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5" name="CasellaDiTesto 64">
                <a:extLst>
                  <a:ext uri="{FF2B5EF4-FFF2-40B4-BE49-F238E27FC236}">
                    <a16:creationId xmlns:a16="http://schemas.microsoft.com/office/drawing/2014/main" id="{54AE9423-C200-4BD1-B62E-DBC685C6D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2963" y="2641176"/>
                <a:ext cx="304763" cy="276999"/>
              </a:xfrm>
              <a:prstGeom prst="rect">
                <a:avLst/>
              </a:prstGeom>
              <a:blipFill>
                <a:blip r:embed="rId3"/>
                <a:stretch>
                  <a:fillRect l="-20000" r="-6000" b="-173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455C6ADA-9365-419B-957D-55B85452E52B}"/>
                  </a:ext>
                </a:extLst>
              </p:cNvPr>
              <p:cNvSpPr txBox="1"/>
              <p:nvPr/>
            </p:nvSpPr>
            <p:spPr>
              <a:xfrm>
                <a:off x="7278411" y="1602703"/>
                <a:ext cx="3070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6" name="CasellaDiTesto 65">
                <a:extLst>
                  <a:ext uri="{FF2B5EF4-FFF2-40B4-BE49-F238E27FC236}">
                    <a16:creationId xmlns:a16="http://schemas.microsoft.com/office/drawing/2014/main" id="{455C6ADA-9365-419B-957D-55B85452E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411" y="1602703"/>
                <a:ext cx="307072" cy="276999"/>
              </a:xfrm>
              <a:prstGeom prst="rect">
                <a:avLst/>
              </a:prstGeom>
              <a:blipFill>
                <a:blip r:embed="rId4"/>
                <a:stretch>
                  <a:fillRect l="-20000" r="-4000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A2292136-FC6E-47D6-B460-875FA8792BC3}"/>
                  </a:ext>
                </a:extLst>
              </p:cNvPr>
              <p:cNvSpPr txBox="1"/>
              <p:nvPr/>
            </p:nvSpPr>
            <p:spPr>
              <a:xfrm>
                <a:off x="6538915" y="2171612"/>
                <a:ext cx="2559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7" name="CasellaDiTesto 66">
                <a:extLst>
                  <a:ext uri="{FF2B5EF4-FFF2-40B4-BE49-F238E27FC236}">
                    <a16:creationId xmlns:a16="http://schemas.microsoft.com/office/drawing/2014/main" id="{A2292136-FC6E-47D6-B460-875FA8792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915" y="2171612"/>
                <a:ext cx="255903" cy="276999"/>
              </a:xfrm>
              <a:prstGeom prst="rect">
                <a:avLst/>
              </a:prstGeom>
              <a:blipFill>
                <a:blip r:embed="rId5"/>
                <a:stretch>
                  <a:fillRect l="-33333" r="-4762" b="-347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6161DB79-54F0-4E6F-BD4C-9BFA0C5CF5CB}"/>
                  </a:ext>
                </a:extLst>
              </p:cNvPr>
              <p:cNvSpPr txBox="1"/>
              <p:nvPr/>
            </p:nvSpPr>
            <p:spPr>
              <a:xfrm>
                <a:off x="2649786" y="1654605"/>
                <a:ext cx="3070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8" name="CasellaDiTesto 67">
                <a:extLst>
                  <a:ext uri="{FF2B5EF4-FFF2-40B4-BE49-F238E27FC236}">
                    <a16:creationId xmlns:a16="http://schemas.microsoft.com/office/drawing/2014/main" id="{6161DB79-54F0-4E6F-BD4C-9BFA0C5CF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9786" y="1654605"/>
                <a:ext cx="307071" cy="276999"/>
              </a:xfrm>
              <a:prstGeom prst="rect">
                <a:avLst/>
              </a:prstGeom>
              <a:blipFill>
                <a:blip r:embed="rId6"/>
                <a:stretch>
                  <a:fillRect l="-20000" r="-4000" b="-152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C8F5DFB2-0396-4E4C-8891-FBCD5E2AA963}"/>
                  </a:ext>
                </a:extLst>
              </p:cNvPr>
              <p:cNvSpPr txBox="1"/>
              <p:nvPr/>
            </p:nvSpPr>
            <p:spPr>
              <a:xfrm>
                <a:off x="2619534" y="2577695"/>
                <a:ext cx="3047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0" name="CasellaDiTesto 69">
                <a:extLst>
                  <a:ext uri="{FF2B5EF4-FFF2-40B4-BE49-F238E27FC236}">
                    <a16:creationId xmlns:a16="http://schemas.microsoft.com/office/drawing/2014/main" id="{C8F5DFB2-0396-4E4C-8891-FBCD5E2AA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534" y="2577695"/>
                <a:ext cx="304763" cy="276999"/>
              </a:xfrm>
              <a:prstGeom prst="rect">
                <a:avLst/>
              </a:prstGeom>
              <a:blipFill>
                <a:blip r:embed="rId7"/>
                <a:stretch>
                  <a:fillRect l="-20000" r="-4000"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3CF52449-873E-478D-9661-DA4EE7B0CA45}"/>
                  </a:ext>
                </a:extLst>
              </p:cNvPr>
              <p:cNvSpPr txBox="1"/>
              <p:nvPr/>
            </p:nvSpPr>
            <p:spPr>
              <a:xfrm>
                <a:off x="3865757" y="3462135"/>
                <a:ext cx="2518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1" name="CasellaDiTesto 70">
                <a:extLst>
                  <a:ext uri="{FF2B5EF4-FFF2-40B4-BE49-F238E27FC236}">
                    <a16:creationId xmlns:a16="http://schemas.microsoft.com/office/drawing/2014/main" id="{3CF52449-873E-478D-9661-DA4EE7B0CA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757" y="3462135"/>
                <a:ext cx="251864" cy="276999"/>
              </a:xfrm>
              <a:prstGeom prst="rect">
                <a:avLst/>
              </a:prstGeom>
              <a:blipFill>
                <a:blip r:embed="rId8"/>
                <a:stretch>
                  <a:fillRect l="-24390" r="-7317" b="-1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CasellaDiTesto 71">
                <a:extLst>
                  <a:ext uri="{FF2B5EF4-FFF2-40B4-BE49-F238E27FC236}">
                    <a16:creationId xmlns:a16="http://schemas.microsoft.com/office/drawing/2014/main" id="{0054617A-5D0D-494F-A0F7-6D8F5F2917D7}"/>
                  </a:ext>
                </a:extLst>
              </p:cNvPr>
              <p:cNvSpPr txBox="1"/>
              <p:nvPr/>
            </p:nvSpPr>
            <p:spPr>
              <a:xfrm>
                <a:off x="3859915" y="4217472"/>
                <a:ext cx="1339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2" name="CasellaDiTesto 71">
                <a:extLst>
                  <a:ext uri="{FF2B5EF4-FFF2-40B4-BE49-F238E27FC236}">
                    <a16:creationId xmlns:a16="http://schemas.microsoft.com/office/drawing/2014/main" id="{0054617A-5D0D-494F-A0F7-6D8F5F291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9915" y="4217472"/>
                <a:ext cx="133946" cy="276999"/>
              </a:xfrm>
              <a:prstGeom prst="rect">
                <a:avLst/>
              </a:prstGeom>
              <a:blipFill>
                <a:blip r:embed="rId9"/>
                <a:stretch>
                  <a:fillRect l="-45455" r="-36364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E79A13EE-DA4B-4EA7-95C2-B73F6FBD5E9F}"/>
                  </a:ext>
                </a:extLst>
              </p:cNvPr>
              <p:cNvSpPr txBox="1"/>
              <p:nvPr/>
            </p:nvSpPr>
            <p:spPr>
              <a:xfrm>
                <a:off x="3808522" y="2239420"/>
                <a:ext cx="2541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E79A13EE-DA4B-4EA7-95C2-B73F6FBD5E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522" y="2239420"/>
                <a:ext cx="254172" cy="276999"/>
              </a:xfrm>
              <a:prstGeom prst="rect">
                <a:avLst/>
              </a:prstGeom>
              <a:blipFill>
                <a:blip r:embed="rId10"/>
                <a:stretch>
                  <a:fillRect l="-24390" r="-4878" b="-152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asellaDiTesto 73">
                <a:extLst>
                  <a:ext uri="{FF2B5EF4-FFF2-40B4-BE49-F238E27FC236}">
                    <a16:creationId xmlns:a16="http://schemas.microsoft.com/office/drawing/2014/main" id="{26CEECA6-B82C-49EB-AEBB-CB4506CE6A39}"/>
                  </a:ext>
                </a:extLst>
              </p:cNvPr>
              <p:cNvSpPr txBox="1"/>
              <p:nvPr/>
            </p:nvSpPr>
            <p:spPr>
              <a:xfrm>
                <a:off x="7350812" y="3651905"/>
                <a:ext cx="1862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4" name="CasellaDiTesto 73">
                <a:extLst>
                  <a:ext uri="{FF2B5EF4-FFF2-40B4-BE49-F238E27FC236}">
                    <a16:creationId xmlns:a16="http://schemas.microsoft.com/office/drawing/2014/main" id="{26CEECA6-B82C-49EB-AEBB-CB4506CE6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0812" y="3651905"/>
                <a:ext cx="186268" cy="276999"/>
              </a:xfrm>
              <a:prstGeom prst="rect">
                <a:avLst/>
              </a:prstGeom>
              <a:blipFill>
                <a:blip r:embed="rId11"/>
                <a:stretch>
                  <a:fillRect l="-33333" r="-30000" b="-86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EF601E00-E8C4-4FC5-A2E6-1C01F50E1844}"/>
                  </a:ext>
                </a:extLst>
              </p:cNvPr>
              <p:cNvSpPr txBox="1"/>
              <p:nvPr/>
            </p:nvSpPr>
            <p:spPr>
              <a:xfrm>
                <a:off x="6619125" y="4180125"/>
                <a:ext cx="1402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5" name="CasellaDiTesto 74">
                <a:extLst>
                  <a:ext uri="{FF2B5EF4-FFF2-40B4-BE49-F238E27FC236}">
                    <a16:creationId xmlns:a16="http://schemas.microsoft.com/office/drawing/2014/main" id="{EF601E00-E8C4-4FC5-A2E6-1C01F50E1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125" y="4180125"/>
                <a:ext cx="140231" cy="276999"/>
              </a:xfrm>
              <a:prstGeom prst="rect">
                <a:avLst/>
              </a:prstGeom>
              <a:blipFill>
                <a:blip r:embed="rId12"/>
                <a:stretch>
                  <a:fillRect l="-60870" t="-2222" r="-56522" b="-3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FD31D797-A373-4862-AEDA-3C857FEADCEB}"/>
                  </a:ext>
                </a:extLst>
              </p:cNvPr>
              <p:cNvSpPr txBox="1"/>
              <p:nvPr/>
            </p:nvSpPr>
            <p:spPr>
              <a:xfrm>
                <a:off x="2735482" y="3620547"/>
                <a:ext cx="1862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6" name="CasellaDiTesto 75">
                <a:extLst>
                  <a:ext uri="{FF2B5EF4-FFF2-40B4-BE49-F238E27FC236}">
                    <a16:creationId xmlns:a16="http://schemas.microsoft.com/office/drawing/2014/main" id="{FD31D797-A373-4862-AEDA-3C857FEADC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482" y="3620547"/>
                <a:ext cx="186268" cy="276999"/>
              </a:xfrm>
              <a:prstGeom prst="rect">
                <a:avLst/>
              </a:prstGeom>
              <a:blipFill>
                <a:blip r:embed="rId13"/>
                <a:stretch>
                  <a:fillRect l="-33333" r="-30000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CasellaDiTesto 77">
                <a:extLst>
                  <a:ext uri="{FF2B5EF4-FFF2-40B4-BE49-F238E27FC236}">
                    <a16:creationId xmlns:a16="http://schemas.microsoft.com/office/drawing/2014/main" id="{591FA64D-8CC0-4F4B-91BC-C7A74B4ADAAD}"/>
                  </a:ext>
                </a:extLst>
              </p:cNvPr>
              <p:cNvSpPr txBox="1"/>
              <p:nvPr/>
            </p:nvSpPr>
            <p:spPr>
              <a:xfrm>
                <a:off x="3016546" y="4259488"/>
                <a:ext cx="2268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8" name="CasellaDiTesto 77">
                <a:extLst>
                  <a:ext uri="{FF2B5EF4-FFF2-40B4-BE49-F238E27FC236}">
                    <a16:creationId xmlns:a16="http://schemas.microsoft.com/office/drawing/2014/main" id="{591FA64D-8CC0-4F4B-91BC-C7A74B4AD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6546" y="4259488"/>
                <a:ext cx="226857" cy="276999"/>
              </a:xfrm>
              <a:prstGeom prst="rect">
                <a:avLst/>
              </a:prstGeom>
              <a:blipFill>
                <a:blip r:embed="rId14"/>
                <a:stretch>
                  <a:fillRect l="-27027" r="-21622" b="-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F7B98609-20F3-4646-975B-8E7127AAE799}"/>
                  </a:ext>
                </a:extLst>
              </p:cNvPr>
              <p:cNvSpPr txBox="1"/>
              <p:nvPr/>
            </p:nvSpPr>
            <p:spPr>
              <a:xfrm>
                <a:off x="7620992" y="4217312"/>
                <a:ext cx="2268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9" name="CasellaDiTesto 78">
                <a:extLst>
                  <a:ext uri="{FF2B5EF4-FFF2-40B4-BE49-F238E27FC236}">
                    <a16:creationId xmlns:a16="http://schemas.microsoft.com/office/drawing/2014/main" id="{F7B98609-20F3-4646-975B-8E7127AAE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992" y="4217312"/>
                <a:ext cx="226857" cy="276999"/>
              </a:xfrm>
              <a:prstGeom prst="rect">
                <a:avLst/>
              </a:prstGeom>
              <a:blipFill>
                <a:blip r:embed="rId15"/>
                <a:stretch>
                  <a:fillRect l="-24324" r="-24324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CasellaDiTesto 79">
                <a:extLst>
                  <a:ext uri="{FF2B5EF4-FFF2-40B4-BE49-F238E27FC236}">
                    <a16:creationId xmlns:a16="http://schemas.microsoft.com/office/drawing/2014/main" id="{D4EE2AB4-5B5A-438D-94BA-F38253708147}"/>
                  </a:ext>
                </a:extLst>
              </p:cNvPr>
              <p:cNvSpPr txBox="1"/>
              <p:nvPr/>
            </p:nvSpPr>
            <p:spPr>
              <a:xfrm>
                <a:off x="2997823" y="3414942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0" name="CasellaDiTesto 79">
                <a:extLst>
                  <a:ext uri="{FF2B5EF4-FFF2-40B4-BE49-F238E27FC236}">
                    <a16:creationId xmlns:a16="http://schemas.microsoft.com/office/drawing/2014/main" id="{D4EE2AB4-5B5A-438D-94BA-F38253708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7823" y="3414942"/>
                <a:ext cx="207108" cy="276999"/>
              </a:xfrm>
              <a:prstGeom prst="rect">
                <a:avLst/>
              </a:prstGeom>
              <a:blipFill>
                <a:blip r:embed="rId16"/>
                <a:stretch>
                  <a:fillRect l="-29412" r="-20588" b="-65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CasellaDiTesto 80">
                <a:extLst>
                  <a:ext uri="{FF2B5EF4-FFF2-40B4-BE49-F238E27FC236}">
                    <a16:creationId xmlns:a16="http://schemas.microsoft.com/office/drawing/2014/main" id="{4574FA5C-2ADC-4439-AD95-26481CEF759F}"/>
                  </a:ext>
                </a:extLst>
              </p:cNvPr>
              <p:cNvSpPr txBox="1"/>
              <p:nvPr/>
            </p:nvSpPr>
            <p:spPr>
              <a:xfrm>
                <a:off x="7617981" y="3401581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1" name="CasellaDiTesto 80">
                <a:extLst>
                  <a:ext uri="{FF2B5EF4-FFF2-40B4-BE49-F238E27FC236}">
                    <a16:creationId xmlns:a16="http://schemas.microsoft.com/office/drawing/2014/main" id="{4574FA5C-2ADC-4439-AD95-26481CEF7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7981" y="3401581"/>
                <a:ext cx="207108" cy="276999"/>
              </a:xfrm>
              <a:prstGeom prst="rect">
                <a:avLst/>
              </a:prstGeom>
              <a:blipFill>
                <a:blip r:embed="rId17"/>
                <a:stretch>
                  <a:fillRect l="-29412" r="-20588" b="-11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CasellaDiTesto 81">
                <a:extLst>
                  <a:ext uri="{FF2B5EF4-FFF2-40B4-BE49-F238E27FC236}">
                    <a16:creationId xmlns:a16="http://schemas.microsoft.com/office/drawing/2014/main" id="{415A9CED-CC08-4A4C-9FF8-F9CF912B5292}"/>
                  </a:ext>
                </a:extLst>
              </p:cNvPr>
              <p:cNvSpPr txBox="1"/>
              <p:nvPr/>
            </p:nvSpPr>
            <p:spPr>
              <a:xfrm>
                <a:off x="7588632" y="2234244"/>
                <a:ext cx="2089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2" name="CasellaDiTesto 81">
                <a:extLst>
                  <a:ext uri="{FF2B5EF4-FFF2-40B4-BE49-F238E27FC236}">
                    <a16:creationId xmlns:a16="http://schemas.microsoft.com/office/drawing/2014/main" id="{415A9CED-CC08-4A4C-9FF8-F9CF912B52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8632" y="2234244"/>
                <a:ext cx="208903" cy="276999"/>
              </a:xfrm>
              <a:prstGeom prst="rect">
                <a:avLst/>
              </a:prstGeom>
              <a:blipFill>
                <a:blip r:embed="rId18"/>
                <a:stretch>
                  <a:fillRect l="-29412" r="-20588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34ADD4A5-88B2-4A63-B240-770DBF95D9D1}"/>
                  </a:ext>
                </a:extLst>
              </p:cNvPr>
              <p:cNvSpPr txBox="1"/>
              <p:nvPr/>
            </p:nvSpPr>
            <p:spPr>
              <a:xfrm>
                <a:off x="2999635" y="2279771"/>
                <a:ext cx="2089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83" name="CasellaDiTesto 82">
                <a:extLst>
                  <a:ext uri="{FF2B5EF4-FFF2-40B4-BE49-F238E27FC236}">
                    <a16:creationId xmlns:a16="http://schemas.microsoft.com/office/drawing/2014/main" id="{34ADD4A5-88B2-4A63-B240-770DBF95D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9635" y="2279771"/>
                <a:ext cx="208903" cy="276999"/>
              </a:xfrm>
              <a:prstGeom prst="rect">
                <a:avLst/>
              </a:prstGeom>
              <a:blipFill>
                <a:blip r:embed="rId19"/>
                <a:stretch>
                  <a:fillRect l="-26471" r="-23529" b="-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CasellaDiTesto 83">
                <a:extLst>
                  <a:ext uri="{FF2B5EF4-FFF2-40B4-BE49-F238E27FC236}">
                    <a16:creationId xmlns:a16="http://schemas.microsoft.com/office/drawing/2014/main" id="{06131E69-F780-451D-83E9-F41A53307546}"/>
                  </a:ext>
                </a:extLst>
              </p:cNvPr>
              <p:cNvSpPr txBox="1"/>
              <p:nvPr/>
            </p:nvSpPr>
            <p:spPr>
              <a:xfrm>
                <a:off x="1109709" y="5228948"/>
                <a:ext cx="8016536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𝐺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: sistema di riferimento solidale alla cassa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it-IT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it-IT" dirty="0"/>
                  <a:t> sistema di riferimento con origine nel centro di rollio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it-IT" dirty="0"/>
                  <a:t>sistema di riferimento con origine la proiezione del baricentro della cassa sul piano stradale</a:t>
                </a:r>
              </a:p>
              <a:p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it-I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it-IT" dirty="0"/>
                  <a:t> angolo di rollio</a:t>
                </a:r>
              </a:p>
              <a:p>
                <a:r>
                  <a:rPr lang="it-IT" dirty="0"/>
                  <a:t>  </a:t>
                </a:r>
              </a:p>
            </p:txBody>
          </p:sp>
        </mc:Choice>
        <mc:Fallback xmlns="">
          <p:sp>
            <p:nvSpPr>
              <p:cNvPr id="84" name="CasellaDiTesto 83">
                <a:extLst>
                  <a:ext uri="{FF2B5EF4-FFF2-40B4-BE49-F238E27FC236}">
                    <a16:creationId xmlns:a16="http://schemas.microsoft.com/office/drawing/2014/main" id="{06131E69-F780-451D-83E9-F41A53307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709" y="5228948"/>
                <a:ext cx="8016536" cy="1754326"/>
              </a:xfrm>
              <a:prstGeom prst="rect">
                <a:avLst/>
              </a:prstGeom>
              <a:blipFill>
                <a:blip r:embed="rId20"/>
                <a:stretch>
                  <a:fillRect l="-608" t="-2431" r="-129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Connettore diritto 85">
            <a:extLst>
              <a:ext uri="{FF2B5EF4-FFF2-40B4-BE49-F238E27FC236}">
                <a16:creationId xmlns:a16="http://schemas.microsoft.com/office/drawing/2014/main" id="{C574A099-07B6-488A-8338-E7B27C592349}"/>
              </a:ext>
            </a:extLst>
          </p:cNvPr>
          <p:cNvCxnSpPr>
            <a:cxnSpLocks/>
          </p:cNvCxnSpPr>
          <p:nvPr/>
        </p:nvCxnSpPr>
        <p:spPr>
          <a:xfrm flipV="1">
            <a:off x="2965142" y="4536487"/>
            <a:ext cx="0" cy="424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ttore diritto 87">
            <a:extLst>
              <a:ext uri="{FF2B5EF4-FFF2-40B4-BE49-F238E27FC236}">
                <a16:creationId xmlns:a16="http://schemas.microsoft.com/office/drawing/2014/main" id="{DCB43E5E-7989-46D4-B268-1E4B2DEA046A}"/>
              </a:ext>
            </a:extLst>
          </p:cNvPr>
          <p:cNvCxnSpPr>
            <a:cxnSpLocks/>
          </p:cNvCxnSpPr>
          <p:nvPr/>
        </p:nvCxnSpPr>
        <p:spPr>
          <a:xfrm flipV="1">
            <a:off x="1272462" y="4509847"/>
            <a:ext cx="0" cy="424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ttore diritto 88">
            <a:extLst>
              <a:ext uri="{FF2B5EF4-FFF2-40B4-BE49-F238E27FC236}">
                <a16:creationId xmlns:a16="http://schemas.microsoft.com/office/drawing/2014/main" id="{E8013D6F-9878-4987-AB66-0405CF8A6EEF}"/>
              </a:ext>
            </a:extLst>
          </p:cNvPr>
          <p:cNvCxnSpPr>
            <a:cxnSpLocks/>
          </p:cNvCxnSpPr>
          <p:nvPr/>
        </p:nvCxnSpPr>
        <p:spPr>
          <a:xfrm flipV="1">
            <a:off x="4691847" y="4509848"/>
            <a:ext cx="0" cy="424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D85FC466-3A3C-41E5-9BD4-BA7274E1C99E}"/>
              </a:ext>
            </a:extLst>
          </p:cNvPr>
          <p:cNvCxnSpPr>
            <a:cxnSpLocks/>
          </p:cNvCxnSpPr>
          <p:nvPr/>
        </p:nvCxnSpPr>
        <p:spPr>
          <a:xfrm>
            <a:off x="1272462" y="4933932"/>
            <a:ext cx="16843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17D8BCDD-F6A9-448E-BDCD-DABE371D45F8}"/>
              </a:ext>
            </a:extLst>
          </p:cNvPr>
          <p:cNvCxnSpPr>
            <a:cxnSpLocks/>
          </p:cNvCxnSpPr>
          <p:nvPr/>
        </p:nvCxnSpPr>
        <p:spPr>
          <a:xfrm>
            <a:off x="2966324" y="4942244"/>
            <a:ext cx="172552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2 95">
            <a:extLst>
              <a:ext uri="{FF2B5EF4-FFF2-40B4-BE49-F238E27FC236}">
                <a16:creationId xmlns:a16="http://schemas.microsoft.com/office/drawing/2014/main" id="{D1467BBC-8685-47C0-B6D4-E0807B9F2F19}"/>
              </a:ext>
            </a:extLst>
          </p:cNvPr>
          <p:cNvCxnSpPr>
            <a:cxnSpLocks/>
          </p:cNvCxnSpPr>
          <p:nvPr/>
        </p:nvCxnSpPr>
        <p:spPr>
          <a:xfrm>
            <a:off x="6306949" y="4910608"/>
            <a:ext cx="24459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13545B57-FFCC-45AB-82E2-D65FF94EA4A7}"/>
              </a:ext>
            </a:extLst>
          </p:cNvPr>
          <p:cNvCxnSpPr>
            <a:cxnSpLocks/>
          </p:cNvCxnSpPr>
          <p:nvPr/>
        </p:nvCxnSpPr>
        <p:spPr>
          <a:xfrm flipH="1">
            <a:off x="6327074" y="4487671"/>
            <a:ext cx="1" cy="450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ttore diritto 99">
            <a:extLst>
              <a:ext uri="{FF2B5EF4-FFF2-40B4-BE49-F238E27FC236}">
                <a16:creationId xmlns:a16="http://schemas.microsoft.com/office/drawing/2014/main" id="{2A4A7479-8458-4625-98DD-CC7615ACD621}"/>
              </a:ext>
            </a:extLst>
          </p:cNvPr>
          <p:cNvCxnSpPr>
            <a:cxnSpLocks/>
          </p:cNvCxnSpPr>
          <p:nvPr/>
        </p:nvCxnSpPr>
        <p:spPr>
          <a:xfrm flipH="1">
            <a:off x="8752895" y="4487671"/>
            <a:ext cx="1" cy="450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diritto 101">
            <a:extLst>
              <a:ext uri="{FF2B5EF4-FFF2-40B4-BE49-F238E27FC236}">
                <a16:creationId xmlns:a16="http://schemas.microsoft.com/office/drawing/2014/main" id="{DA07F434-32B4-4626-9A68-5B52EAB1BF6D}"/>
              </a:ext>
            </a:extLst>
          </p:cNvPr>
          <p:cNvCxnSpPr>
            <a:cxnSpLocks/>
          </p:cNvCxnSpPr>
          <p:nvPr/>
        </p:nvCxnSpPr>
        <p:spPr>
          <a:xfrm flipV="1">
            <a:off x="7567726" y="2491124"/>
            <a:ext cx="2074416" cy="16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diritto 104">
            <a:extLst>
              <a:ext uri="{FF2B5EF4-FFF2-40B4-BE49-F238E27FC236}">
                <a16:creationId xmlns:a16="http://schemas.microsoft.com/office/drawing/2014/main" id="{465F7DB5-B31F-4136-9C28-C214FA989DED}"/>
              </a:ext>
            </a:extLst>
          </p:cNvPr>
          <p:cNvCxnSpPr>
            <a:cxnSpLocks/>
          </p:cNvCxnSpPr>
          <p:nvPr/>
        </p:nvCxnSpPr>
        <p:spPr>
          <a:xfrm>
            <a:off x="7537080" y="3604530"/>
            <a:ext cx="2105062" cy="6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2 107">
            <a:extLst>
              <a:ext uri="{FF2B5EF4-FFF2-40B4-BE49-F238E27FC236}">
                <a16:creationId xmlns:a16="http://schemas.microsoft.com/office/drawing/2014/main" id="{9CF0E34A-B130-442F-B3F3-6DC7EA78E861}"/>
              </a:ext>
            </a:extLst>
          </p:cNvPr>
          <p:cNvCxnSpPr>
            <a:cxnSpLocks/>
          </p:cNvCxnSpPr>
          <p:nvPr/>
        </p:nvCxnSpPr>
        <p:spPr>
          <a:xfrm>
            <a:off x="9642142" y="2489072"/>
            <a:ext cx="0" cy="11154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diritto 115">
            <a:extLst>
              <a:ext uri="{FF2B5EF4-FFF2-40B4-BE49-F238E27FC236}">
                <a16:creationId xmlns:a16="http://schemas.microsoft.com/office/drawing/2014/main" id="{D3C16EA8-6155-479C-9E10-054D2D69CA4D}"/>
              </a:ext>
            </a:extLst>
          </p:cNvPr>
          <p:cNvCxnSpPr>
            <a:cxnSpLocks/>
          </p:cNvCxnSpPr>
          <p:nvPr/>
        </p:nvCxnSpPr>
        <p:spPr>
          <a:xfrm flipV="1">
            <a:off x="9070752" y="4479980"/>
            <a:ext cx="587190" cy="7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2 118">
            <a:extLst>
              <a:ext uri="{FF2B5EF4-FFF2-40B4-BE49-F238E27FC236}">
                <a16:creationId xmlns:a16="http://schemas.microsoft.com/office/drawing/2014/main" id="{4F658761-8E1A-4BAF-9E88-A763A5B860A5}"/>
              </a:ext>
            </a:extLst>
          </p:cNvPr>
          <p:cNvCxnSpPr>
            <a:cxnSpLocks/>
          </p:cNvCxnSpPr>
          <p:nvPr/>
        </p:nvCxnSpPr>
        <p:spPr>
          <a:xfrm>
            <a:off x="9643623" y="3622098"/>
            <a:ext cx="0" cy="8578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ttore diritto 121">
            <a:extLst>
              <a:ext uri="{FF2B5EF4-FFF2-40B4-BE49-F238E27FC236}">
                <a16:creationId xmlns:a16="http://schemas.microsoft.com/office/drawing/2014/main" id="{52E4CD8D-2A24-4480-BA81-49D6AF489AF1}"/>
              </a:ext>
            </a:extLst>
          </p:cNvPr>
          <p:cNvCxnSpPr>
            <a:cxnSpLocks/>
          </p:cNvCxnSpPr>
          <p:nvPr/>
        </p:nvCxnSpPr>
        <p:spPr>
          <a:xfrm flipV="1">
            <a:off x="7585483" y="2764369"/>
            <a:ext cx="351003" cy="7997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Arco 123">
            <a:extLst>
              <a:ext uri="{FF2B5EF4-FFF2-40B4-BE49-F238E27FC236}">
                <a16:creationId xmlns:a16="http://schemas.microsoft.com/office/drawing/2014/main" id="{2A5072BE-B2C1-490F-B16B-C20D29690127}"/>
              </a:ext>
            </a:extLst>
          </p:cNvPr>
          <p:cNvSpPr/>
          <p:nvPr/>
        </p:nvSpPr>
        <p:spPr>
          <a:xfrm>
            <a:off x="7314124" y="3002630"/>
            <a:ext cx="471695" cy="187479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CasellaDiTesto 124">
                <a:extLst>
                  <a:ext uri="{FF2B5EF4-FFF2-40B4-BE49-F238E27FC236}">
                    <a16:creationId xmlns:a16="http://schemas.microsoft.com/office/drawing/2014/main" id="{0C70DFA5-4EA7-48A9-9360-E5D523A01C96}"/>
                  </a:ext>
                </a:extLst>
              </p:cNvPr>
              <p:cNvSpPr txBox="1"/>
              <p:nvPr/>
            </p:nvSpPr>
            <p:spPr>
              <a:xfrm>
                <a:off x="7629872" y="2738572"/>
                <a:ext cx="2149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5" name="CasellaDiTesto 124">
                <a:extLst>
                  <a:ext uri="{FF2B5EF4-FFF2-40B4-BE49-F238E27FC236}">
                    <a16:creationId xmlns:a16="http://schemas.microsoft.com/office/drawing/2014/main" id="{0C70DFA5-4EA7-48A9-9360-E5D523A01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9872" y="2738572"/>
                <a:ext cx="214931" cy="276999"/>
              </a:xfrm>
              <a:prstGeom prst="rect">
                <a:avLst/>
              </a:prstGeom>
              <a:blipFill>
                <a:blip r:embed="rId21"/>
                <a:stretch>
                  <a:fillRect l="-40000" r="-34286" b="-347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CasellaDiTesto 125">
                <a:extLst>
                  <a:ext uri="{FF2B5EF4-FFF2-40B4-BE49-F238E27FC236}">
                    <a16:creationId xmlns:a16="http://schemas.microsoft.com/office/drawing/2014/main" id="{68A13223-BDBD-40A3-A3FC-F793A3DE49AF}"/>
                  </a:ext>
                </a:extLst>
              </p:cNvPr>
              <p:cNvSpPr txBox="1"/>
              <p:nvPr/>
            </p:nvSpPr>
            <p:spPr>
              <a:xfrm>
                <a:off x="3758778" y="4684812"/>
                <a:ext cx="1867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6" name="CasellaDiTesto 125">
                <a:extLst>
                  <a:ext uri="{FF2B5EF4-FFF2-40B4-BE49-F238E27FC236}">
                    <a16:creationId xmlns:a16="http://schemas.microsoft.com/office/drawing/2014/main" id="{68A13223-BDBD-40A3-A3FC-F793A3DE49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778" y="4684812"/>
                <a:ext cx="186781" cy="276999"/>
              </a:xfrm>
              <a:prstGeom prst="rect">
                <a:avLst/>
              </a:prstGeom>
              <a:blipFill>
                <a:blip r:embed="rId22"/>
                <a:stretch>
                  <a:fillRect l="-20000" r="-1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CasellaDiTesto 126">
                <a:extLst>
                  <a:ext uri="{FF2B5EF4-FFF2-40B4-BE49-F238E27FC236}">
                    <a16:creationId xmlns:a16="http://schemas.microsoft.com/office/drawing/2014/main" id="{B8E9E706-1BFA-448C-A705-FF7546D9A6E0}"/>
                  </a:ext>
                </a:extLst>
              </p:cNvPr>
              <p:cNvSpPr txBox="1"/>
              <p:nvPr/>
            </p:nvSpPr>
            <p:spPr>
              <a:xfrm>
                <a:off x="2058998" y="4687771"/>
                <a:ext cx="1867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7" name="CasellaDiTesto 126">
                <a:extLst>
                  <a:ext uri="{FF2B5EF4-FFF2-40B4-BE49-F238E27FC236}">
                    <a16:creationId xmlns:a16="http://schemas.microsoft.com/office/drawing/2014/main" id="{B8E9E706-1BFA-448C-A705-FF7546D9A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8998" y="4687771"/>
                <a:ext cx="186781" cy="276999"/>
              </a:xfrm>
              <a:prstGeom prst="rect">
                <a:avLst/>
              </a:prstGeom>
              <a:blipFill>
                <a:blip r:embed="rId23"/>
                <a:stretch>
                  <a:fillRect l="-30000" r="-30000" b="-88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CasellaDiTesto 127">
                <a:extLst>
                  <a:ext uri="{FF2B5EF4-FFF2-40B4-BE49-F238E27FC236}">
                    <a16:creationId xmlns:a16="http://schemas.microsoft.com/office/drawing/2014/main" id="{3329A147-8B75-4C41-A9AD-976EB8C314AA}"/>
                  </a:ext>
                </a:extLst>
              </p:cNvPr>
              <p:cNvSpPr txBox="1"/>
              <p:nvPr/>
            </p:nvSpPr>
            <p:spPr>
              <a:xfrm>
                <a:off x="9692027" y="3903126"/>
                <a:ext cx="1867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8" name="CasellaDiTesto 127">
                <a:extLst>
                  <a:ext uri="{FF2B5EF4-FFF2-40B4-BE49-F238E27FC236}">
                    <a16:creationId xmlns:a16="http://schemas.microsoft.com/office/drawing/2014/main" id="{3329A147-8B75-4C41-A9AD-976EB8C314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2027" y="3903126"/>
                <a:ext cx="186781" cy="276999"/>
              </a:xfrm>
              <a:prstGeom prst="rect">
                <a:avLst/>
              </a:prstGeom>
              <a:blipFill>
                <a:blip r:embed="rId24"/>
                <a:stretch>
                  <a:fillRect l="-32258" r="-25806" b="-869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3DC17F20-41C8-4E6F-8E71-F871A7320E71}"/>
                  </a:ext>
                </a:extLst>
              </p:cNvPr>
              <p:cNvSpPr txBox="1"/>
              <p:nvPr/>
            </p:nvSpPr>
            <p:spPr>
              <a:xfrm>
                <a:off x="9666816" y="2864130"/>
                <a:ext cx="3063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29" name="CasellaDiTesto 128">
                <a:extLst>
                  <a:ext uri="{FF2B5EF4-FFF2-40B4-BE49-F238E27FC236}">
                    <a16:creationId xmlns:a16="http://schemas.microsoft.com/office/drawing/2014/main" id="{3DC17F20-41C8-4E6F-8E71-F871A7320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6816" y="2864130"/>
                <a:ext cx="306366" cy="276999"/>
              </a:xfrm>
              <a:prstGeom prst="rect">
                <a:avLst/>
              </a:prstGeom>
              <a:blipFill>
                <a:blip r:embed="rId25"/>
                <a:stretch>
                  <a:fillRect l="-20000" r="-4000" b="-1777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CasellaDiTesto 136">
                <a:extLst>
                  <a:ext uri="{FF2B5EF4-FFF2-40B4-BE49-F238E27FC236}">
                    <a16:creationId xmlns:a16="http://schemas.microsoft.com/office/drawing/2014/main" id="{1D9D41FB-63B9-4E44-8D72-218B803508A6}"/>
                  </a:ext>
                </a:extLst>
              </p:cNvPr>
              <p:cNvSpPr txBox="1"/>
              <p:nvPr/>
            </p:nvSpPr>
            <p:spPr>
              <a:xfrm>
                <a:off x="7473279" y="4614454"/>
                <a:ext cx="2198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7" name="CasellaDiTesto 136">
                <a:extLst>
                  <a:ext uri="{FF2B5EF4-FFF2-40B4-BE49-F238E27FC236}">
                    <a16:creationId xmlns:a16="http://schemas.microsoft.com/office/drawing/2014/main" id="{1D9D41FB-63B9-4E44-8D72-218B803508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3279" y="4614454"/>
                <a:ext cx="219804" cy="276999"/>
              </a:xfrm>
              <a:prstGeom prst="rect">
                <a:avLst/>
              </a:prstGeom>
              <a:blipFill>
                <a:blip r:embed="rId26"/>
                <a:stretch>
                  <a:fillRect l="-27778" r="-2778"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409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53FC87-CA44-4890-A828-CBF33B07B6E3}"/>
              </a:ext>
            </a:extLst>
          </p:cNvPr>
          <p:cNvSpPr txBox="1"/>
          <p:nvPr/>
        </p:nvSpPr>
        <p:spPr>
          <a:xfrm>
            <a:off x="2620392" y="683580"/>
            <a:ext cx="6951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MODELLO 1 GDL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A4B2FBC-36DD-4A27-9955-9B6EDA59C690}"/>
                  </a:ext>
                </a:extLst>
              </p:cNvPr>
              <p:cNvSpPr txBox="1"/>
              <p:nvPr/>
            </p:nvSpPr>
            <p:spPr>
              <a:xfrm>
                <a:off x="856368" y="989568"/>
                <a:ext cx="6951215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Ipotesi: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Masse non sospese supposte nulle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Strada piana con inclinazione nulla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Forze scambiate dalle sospensioni in corrispondenza dei centri ruota</a:t>
                </a:r>
              </a:p>
              <a:p>
                <a:endParaRPr lang="it-IT" dirty="0"/>
              </a:p>
              <a:p>
                <a:r>
                  <a:rPr lang="it-IT" dirty="0"/>
                  <a:t>Variabili: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it-IT" dirty="0"/>
                  <a:t>: rollio della massa sospesa</a:t>
                </a:r>
              </a:p>
              <a:p>
                <a:endParaRPr lang="it-IT" dirty="0"/>
              </a:p>
              <a:p>
                <a:r>
                  <a:rPr lang="it-IT" dirty="0"/>
                  <a:t>Input: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: accelerazione laterale al baricentro</a:t>
                </a:r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A4B2FBC-36DD-4A27-9955-9B6EDA59C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68" y="989568"/>
                <a:ext cx="6951215" cy="3139321"/>
              </a:xfrm>
              <a:prstGeom prst="rect">
                <a:avLst/>
              </a:prstGeom>
              <a:blipFill>
                <a:blip r:embed="rId2"/>
                <a:stretch>
                  <a:fillRect l="-701" t="-1165" r="-789" b="-19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D5FD5192-5045-44F0-9B2E-CEA2EE86CD61}"/>
                  </a:ext>
                </a:extLst>
              </p:cNvPr>
              <p:cNvSpPr txBox="1"/>
              <p:nvPr/>
            </p:nvSpPr>
            <p:spPr>
              <a:xfrm>
                <a:off x="853699" y="5863245"/>
                <a:ext cx="7265963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acc>
                        <m:accPr>
                          <m:chr m:val="̈"/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acc>
                        <m:accPr>
                          <m:chr m:val="̇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𝑟𝑏</m:t>
                              </m:r>
                            </m:sub>
                          </m:sSub>
                          <m:f>
                            <m:f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D5FD5192-5045-44F0-9B2E-CEA2EE86C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699" y="5863245"/>
                <a:ext cx="7265963" cy="6279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7BA977E-46F4-4F78-A9F0-9E38121C0434}"/>
              </a:ext>
            </a:extLst>
          </p:cNvPr>
          <p:cNvSpPr txBox="1"/>
          <p:nvPr/>
        </p:nvSpPr>
        <p:spPr>
          <a:xfrm>
            <a:off x="1020932" y="5460508"/>
            <a:ext cx="587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 seguito dell’approssimazione lineare possiamo scrivere: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C8F795A-E336-48C9-AA0D-D7D935D00DBB}"/>
                  </a:ext>
                </a:extLst>
              </p:cNvPr>
              <p:cNvSpPr txBox="1"/>
              <p:nvPr/>
            </p:nvSpPr>
            <p:spPr>
              <a:xfrm>
                <a:off x="425970" y="4199453"/>
                <a:ext cx="8256392" cy="4925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acc>
                        <m:accPr>
                          <m:chr m:val="̈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Sup>
                        <m:sSubSup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acc>
                        <m:accPr>
                          <m:chr m:val="̈"/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func>
                        <m:func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func>
                        <m:func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𝑠𝑙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𝑠𝑟</m:t>
                              </m:r>
                            </m:sub>
                          </m:sSub>
                        </m:e>
                      </m:d>
                      <m:func>
                        <m:func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𝑟𝑏</m:t>
                          </m:r>
                        </m:sub>
                      </m:sSub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AC8F795A-E336-48C9-AA0D-D7D935D00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70" y="4199453"/>
                <a:ext cx="8256392" cy="4925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C5F867F-EF4B-4EDF-A476-4131AB0061AF}"/>
                  </a:ext>
                </a:extLst>
              </p:cNvPr>
              <p:cNvSpPr txBox="1"/>
              <p:nvPr/>
            </p:nvSpPr>
            <p:spPr>
              <a:xfrm>
                <a:off x="949911" y="4797132"/>
                <a:ext cx="5557419" cy="492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acc>
                        <m:accPr>
                          <m:chr m:val="̈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𝑠𝑙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𝑠𝑟</m:t>
                              </m:r>
                            </m:sub>
                          </m:sSub>
                        </m:e>
                      </m:d>
                      <m:r>
                        <a:rPr lang="it-IT" sz="16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𝑟𝑏</m:t>
                          </m:r>
                        </m:sub>
                      </m:sSub>
                      <m:f>
                        <m:f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6C5F867F-EF4B-4EDF-A476-4131AB006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911" y="4797132"/>
                <a:ext cx="5557419" cy="4925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ttangolo 9">
            <a:extLst>
              <a:ext uri="{FF2B5EF4-FFF2-40B4-BE49-F238E27FC236}">
                <a16:creationId xmlns:a16="http://schemas.microsoft.com/office/drawing/2014/main" id="{AE3B9FAF-E20D-415A-B660-82C90C6FDE54}"/>
              </a:ext>
            </a:extLst>
          </p:cNvPr>
          <p:cNvSpPr/>
          <p:nvPr/>
        </p:nvSpPr>
        <p:spPr>
          <a:xfrm rot="841260">
            <a:off x="9138878" y="956683"/>
            <a:ext cx="1533525" cy="13380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su 17">
            <a:extLst>
              <a:ext uri="{FF2B5EF4-FFF2-40B4-BE49-F238E27FC236}">
                <a16:creationId xmlns:a16="http://schemas.microsoft.com/office/drawing/2014/main" id="{A844B19C-B555-44B7-A2E2-811E9E446488}"/>
              </a:ext>
            </a:extLst>
          </p:cNvPr>
          <p:cNvSpPr/>
          <p:nvPr/>
        </p:nvSpPr>
        <p:spPr>
          <a:xfrm>
            <a:off x="9174739" y="2158165"/>
            <a:ext cx="153804" cy="319237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in su 18">
            <a:extLst>
              <a:ext uri="{FF2B5EF4-FFF2-40B4-BE49-F238E27FC236}">
                <a16:creationId xmlns:a16="http://schemas.microsoft.com/office/drawing/2014/main" id="{E82B9147-EA93-4EAE-9728-897B4D50D5E2}"/>
              </a:ext>
            </a:extLst>
          </p:cNvPr>
          <p:cNvSpPr/>
          <p:nvPr/>
        </p:nvSpPr>
        <p:spPr>
          <a:xfrm>
            <a:off x="10073642" y="2374027"/>
            <a:ext cx="153804" cy="319237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F61BA223-F029-44E0-8987-923B64881698}"/>
              </a:ext>
            </a:extLst>
          </p:cNvPr>
          <p:cNvSpPr/>
          <p:nvPr/>
        </p:nvSpPr>
        <p:spPr>
          <a:xfrm>
            <a:off x="9664275" y="2418329"/>
            <a:ext cx="85725" cy="857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7F76CDE8-6C92-4BD7-B76F-FF465F05A673}"/>
              </a:ext>
            </a:extLst>
          </p:cNvPr>
          <p:cNvSpPr/>
          <p:nvPr/>
        </p:nvSpPr>
        <p:spPr>
          <a:xfrm>
            <a:off x="9848032" y="1623736"/>
            <a:ext cx="85725" cy="857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8457BF3D-3CA6-4EE8-82EB-360C50A6032A}"/>
              </a:ext>
            </a:extLst>
          </p:cNvPr>
          <p:cNvCxnSpPr>
            <a:cxnSpLocks/>
            <a:endCxn id="22" idx="4"/>
          </p:cNvCxnSpPr>
          <p:nvPr/>
        </p:nvCxnSpPr>
        <p:spPr>
          <a:xfrm flipV="1">
            <a:off x="9693461" y="1709461"/>
            <a:ext cx="197434" cy="7859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1DD2D41C-E0BB-4EF2-93BE-B271497A6C2D}"/>
              </a:ext>
            </a:extLst>
          </p:cNvPr>
          <p:cNvCxnSpPr>
            <a:cxnSpLocks/>
          </p:cNvCxnSpPr>
          <p:nvPr/>
        </p:nvCxnSpPr>
        <p:spPr>
          <a:xfrm flipV="1">
            <a:off x="9695046" y="1206483"/>
            <a:ext cx="0" cy="124673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ttangolo 29">
                <a:extLst>
                  <a:ext uri="{FF2B5EF4-FFF2-40B4-BE49-F238E27FC236}">
                    <a16:creationId xmlns:a16="http://schemas.microsoft.com/office/drawing/2014/main" id="{DE74FAB7-B3FC-4F7D-83BE-344602D0B6AD}"/>
                  </a:ext>
                </a:extLst>
              </p:cNvPr>
              <p:cNvSpPr/>
              <p:nvPr/>
            </p:nvSpPr>
            <p:spPr>
              <a:xfrm>
                <a:off x="9675956" y="1341145"/>
                <a:ext cx="32906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30" name="Rettangolo 29">
                <a:extLst>
                  <a:ext uri="{FF2B5EF4-FFF2-40B4-BE49-F238E27FC236}">
                    <a16:creationId xmlns:a16="http://schemas.microsoft.com/office/drawing/2014/main" id="{DE74FAB7-B3FC-4F7D-83BE-344602D0B6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5956" y="1341145"/>
                <a:ext cx="329064" cy="276999"/>
              </a:xfrm>
              <a:prstGeom prst="rect">
                <a:avLst/>
              </a:prstGeom>
              <a:blipFill>
                <a:blip r:embed="rId6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reccia a sinistra 30">
            <a:extLst>
              <a:ext uri="{FF2B5EF4-FFF2-40B4-BE49-F238E27FC236}">
                <a16:creationId xmlns:a16="http://schemas.microsoft.com/office/drawing/2014/main" id="{1425BE0D-18BA-4953-919B-F6E3ADA014CB}"/>
              </a:ext>
            </a:extLst>
          </p:cNvPr>
          <p:cNvSpPr/>
          <p:nvPr/>
        </p:nvSpPr>
        <p:spPr>
          <a:xfrm>
            <a:off x="9344645" y="2374308"/>
            <a:ext cx="302636" cy="154654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2" name="Freccia in giù 31">
            <a:extLst>
              <a:ext uri="{FF2B5EF4-FFF2-40B4-BE49-F238E27FC236}">
                <a16:creationId xmlns:a16="http://schemas.microsoft.com/office/drawing/2014/main" id="{861007A0-61DB-460B-8EB7-51D00D41C034}"/>
              </a:ext>
            </a:extLst>
          </p:cNvPr>
          <p:cNvSpPr/>
          <p:nvPr/>
        </p:nvSpPr>
        <p:spPr>
          <a:xfrm>
            <a:off x="9816008" y="1732050"/>
            <a:ext cx="153804" cy="319237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CA18BAB3-2DE4-4922-AEE9-4F97A8577773}"/>
              </a:ext>
            </a:extLst>
          </p:cNvPr>
          <p:cNvCxnSpPr>
            <a:cxnSpLocks/>
          </p:cNvCxnSpPr>
          <p:nvPr/>
        </p:nvCxnSpPr>
        <p:spPr>
          <a:xfrm>
            <a:off x="8354642" y="2113736"/>
            <a:ext cx="1325018" cy="339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B3DA22AA-5BD5-4F09-B791-E7325AE3D54C}"/>
              </a:ext>
            </a:extLst>
          </p:cNvPr>
          <p:cNvCxnSpPr>
            <a:cxnSpLocks/>
          </p:cNvCxnSpPr>
          <p:nvPr/>
        </p:nvCxnSpPr>
        <p:spPr>
          <a:xfrm>
            <a:off x="8557744" y="1314049"/>
            <a:ext cx="1325018" cy="339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9956BBC4-0691-4A4B-A668-3D1B5EBFD2B8}"/>
              </a:ext>
            </a:extLst>
          </p:cNvPr>
          <p:cNvCxnSpPr>
            <a:cxnSpLocks/>
          </p:cNvCxnSpPr>
          <p:nvPr/>
        </p:nvCxnSpPr>
        <p:spPr>
          <a:xfrm flipV="1">
            <a:off x="8381457" y="1324247"/>
            <a:ext cx="203102" cy="7996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ttangolo 45">
                <a:extLst>
                  <a:ext uri="{FF2B5EF4-FFF2-40B4-BE49-F238E27FC236}">
                    <a16:creationId xmlns:a16="http://schemas.microsoft.com/office/drawing/2014/main" id="{EB0283B5-5921-46E9-B80A-1C13C7FAEE9F}"/>
                  </a:ext>
                </a:extLst>
              </p:cNvPr>
              <p:cNvSpPr/>
              <p:nvPr/>
            </p:nvSpPr>
            <p:spPr>
              <a:xfrm>
                <a:off x="8017111" y="1376799"/>
                <a:ext cx="42210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6" name="Rettangolo 45">
                <a:extLst>
                  <a:ext uri="{FF2B5EF4-FFF2-40B4-BE49-F238E27FC236}">
                    <a16:creationId xmlns:a16="http://schemas.microsoft.com/office/drawing/2014/main" id="{EB0283B5-5921-46E9-B80A-1C13C7FAEE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7111" y="1376799"/>
                <a:ext cx="422103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ttangolo 46">
                <a:extLst>
                  <a:ext uri="{FF2B5EF4-FFF2-40B4-BE49-F238E27FC236}">
                    <a16:creationId xmlns:a16="http://schemas.microsoft.com/office/drawing/2014/main" id="{46E89364-B2EA-4E61-882B-8B7E827B6A72}"/>
                  </a:ext>
                </a:extLst>
              </p:cNvPr>
              <p:cNvSpPr/>
              <p:nvPr/>
            </p:nvSpPr>
            <p:spPr>
              <a:xfrm>
                <a:off x="9452673" y="837675"/>
                <a:ext cx="4049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7" name="Rettangolo 46">
                <a:extLst>
                  <a:ext uri="{FF2B5EF4-FFF2-40B4-BE49-F238E27FC236}">
                    <a16:creationId xmlns:a16="http://schemas.microsoft.com/office/drawing/2014/main" id="{46E89364-B2EA-4E61-882B-8B7E827B6A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2673" y="837675"/>
                <a:ext cx="404918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ttangolo 48">
                <a:extLst>
                  <a:ext uri="{FF2B5EF4-FFF2-40B4-BE49-F238E27FC236}">
                    <a16:creationId xmlns:a16="http://schemas.microsoft.com/office/drawing/2014/main" id="{4061DDDB-0B14-401B-9AE6-CCAFE94D185B}"/>
                  </a:ext>
                </a:extLst>
              </p:cNvPr>
              <p:cNvSpPr/>
              <p:nvPr/>
            </p:nvSpPr>
            <p:spPr>
              <a:xfrm>
                <a:off x="9885498" y="2614411"/>
                <a:ext cx="44332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49" name="Rettangolo 48">
                <a:extLst>
                  <a:ext uri="{FF2B5EF4-FFF2-40B4-BE49-F238E27FC236}">
                    <a16:creationId xmlns:a16="http://schemas.microsoft.com/office/drawing/2014/main" id="{4061DDDB-0B14-401B-9AE6-CCAFE94D18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5498" y="2614411"/>
                <a:ext cx="443326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ttangolo 49">
                <a:extLst>
                  <a:ext uri="{FF2B5EF4-FFF2-40B4-BE49-F238E27FC236}">
                    <a16:creationId xmlns:a16="http://schemas.microsoft.com/office/drawing/2014/main" id="{27EDBB6E-9C93-4590-981D-C9F1DDE4AB37}"/>
                  </a:ext>
                </a:extLst>
              </p:cNvPr>
              <p:cNvSpPr/>
              <p:nvPr/>
            </p:nvSpPr>
            <p:spPr>
              <a:xfrm>
                <a:off x="8862230" y="2286816"/>
                <a:ext cx="43665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0" name="Rettangolo 49">
                <a:extLst>
                  <a:ext uri="{FF2B5EF4-FFF2-40B4-BE49-F238E27FC236}">
                    <a16:creationId xmlns:a16="http://schemas.microsoft.com/office/drawing/2014/main" id="{27EDBB6E-9C93-4590-981D-C9F1DDE4AB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230" y="2286816"/>
                <a:ext cx="436658" cy="30777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ttangolo 50">
                <a:extLst>
                  <a:ext uri="{FF2B5EF4-FFF2-40B4-BE49-F238E27FC236}">
                    <a16:creationId xmlns:a16="http://schemas.microsoft.com/office/drawing/2014/main" id="{DFE0C927-23DD-4A63-B7C6-6563E599F0E9}"/>
                  </a:ext>
                </a:extLst>
              </p:cNvPr>
              <p:cNvSpPr/>
              <p:nvPr/>
            </p:nvSpPr>
            <p:spPr>
              <a:xfrm>
                <a:off x="10635220" y="2123933"/>
                <a:ext cx="4182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1" name="Rettangolo 50">
                <a:extLst>
                  <a:ext uri="{FF2B5EF4-FFF2-40B4-BE49-F238E27FC236}">
                    <a16:creationId xmlns:a16="http://schemas.microsoft.com/office/drawing/2014/main" id="{DFE0C927-23DD-4A63-B7C6-6563E599F0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5220" y="2123933"/>
                <a:ext cx="418256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DFBB520D-F053-4E82-B617-6142B7AB7C53}"/>
              </a:ext>
            </a:extLst>
          </p:cNvPr>
          <p:cNvCxnSpPr/>
          <p:nvPr/>
        </p:nvCxnSpPr>
        <p:spPr>
          <a:xfrm>
            <a:off x="9679660" y="2453213"/>
            <a:ext cx="1662413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ttangolo 53">
                <a:extLst>
                  <a:ext uri="{FF2B5EF4-FFF2-40B4-BE49-F238E27FC236}">
                    <a16:creationId xmlns:a16="http://schemas.microsoft.com/office/drawing/2014/main" id="{4776FCF1-451E-4D2F-AD45-5EF909C869F0}"/>
                  </a:ext>
                </a:extLst>
              </p:cNvPr>
              <p:cNvSpPr/>
              <p:nvPr/>
            </p:nvSpPr>
            <p:spPr>
              <a:xfrm>
                <a:off x="8878687" y="2501241"/>
                <a:ext cx="858055" cy="2584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1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it-IT" sz="1000" dirty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it-IT" sz="10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acc>
                    <m:sSub>
                      <m:sSubPr>
                        <m:ctrlPr>
                          <a:rPr lang="it-IT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0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0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it-IT" sz="1000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1000" dirty="0"/>
              </a:p>
            </p:txBody>
          </p:sp>
        </mc:Choice>
        <mc:Fallback xmlns="">
          <p:sp>
            <p:nvSpPr>
              <p:cNvPr id="54" name="Rettangolo 53">
                <a:extLst>
                  <a:ext uri="{FF2B5EF4-FFF2-40B4-BE49-F238E27FC236}">
                    <a16:creationId xmlns:a16="http://schemas.microsoft.com/office/drawing/2014/main" id="{4776FCF1-451E-4D2F-AD45-5EF909C869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8687" y="2501241"/>
                <a:ext cx="858055" cy="258404"/>
              </a:xfrm>
              <a:prstGeom prst="rect">
                <a:avLst/>
              </a:prstGeom>
              <a:blipFill>
                <a:blip r:embed="rId15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ttangolo 54">
                <a:extLst>
                  <a:ext uri="{FF2B5EF4-FFF2-40B4-BE49-F238E27FC236}">
                    <a16:creationId xmlns:a16="http://schemas.microsoft.com/office/drawing/2014/main" id="{C60B0F33-12BF-44A5-91E2-0E297EC01262}"/>
                  </a:ext>
                </a:extLst>
              </p:cNvPr>
              <p:cNvSpPr/>
              <p:nvPr/>
            </p:nvSpPr>
            <p:spPr>
              <a:xfrm>
                <a:off x="9865000" y="1722141"/>
                <a:ext cx="45377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0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55" name="Rettangolo 54">
                <a:extLst>
                  <a:ext uri="{FF2B5EF4-FFF2-40B4-BE49-F238E27FC236}">
                    <a16:creationId xmlns:a16="http://schemas.microsoft.com/office/drawing/2014/main" id="{C60B0F33-12BF-44A5-91E2-0E297EC012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65000" y="1722141"/>
                <a:ext cx="453779" cy="24622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23D8E2E4-F9AC-40D8-B8E0-8E867BAE7103}"/>
                  </a:ext>
                </a:extLst>
              </p:cNvPr>
              <p:cNvSpPr txBox="1"/>
              <p:nvPr/>
            </p:nvSpPr>
            <p:spPr>
              <a:xfrm>
                <a:off x="8491063" y="5549136"/>
                <a:ext cx="2954847" cy="407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𝑧𝑙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𝑠𝑙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acc>
                        <m:accPr>
                          <m:chr m:val="̇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func>
                        <m:func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40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23D8E2E4-F9AC-40D8-B8E0-8E867BAE7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1063" y="5549136"/>
                <a:ext cx="2954847" cy="407612"/>
              </a:xfrm>
              <a:prstGeom prst="rect">
                <a:avLst/>
              </a:prstGeom>
              <a:blipFill>
                <a:blip r:embed="rId17"/>
                <a:stretch>
                  <a:fillRect l="-825" r="-1237" b="-134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537B3CAD-C510-43AB-8451-DAD3286DD4F9}"/>
                  </a:ext>
                </a:extLst>
              </p:cNvPr>
              <p:cNvSpPr/>
              <p:nvPr/>
            </p:nvSpPr>
            <p:spPr>
              <a:xfrm>
                <a:off x="8403042" y="5944730"/>
                <a:ext cx="3011529" cy="4999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𝑠𝑙</m:t>
                          </m:r>
                        </m:sub>
                      </m:sSub>
                      <m:r>
                        <a:rPr lang="it-IT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4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it-IT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acc>
                        <m:accPr>
                          <m:chr m:val="̇"/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func>
                        <m:func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4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537B3CAD-C510-43AB-8451-DAD3286DD4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042" y="5944730"/>
                <a:ext cx="3011529" cy="499945"/>
              </a:xfrm>
              <a:prstGeom prst="rect">
                <a:avLst/>
              </a:prstGeom>
              <a:blipFill>
                <a:blip r:embed="rId18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CBBA05B6-D8EF-4C49-BF5F-FAA339B9F77B}"/>
              </a:ext>
            </a:extLst>
          </p:cNvPr>
          <p:cNvSpPr txBox="1"/>
          <p:nvPr/>
        </p:nvSpPr>
        <p:spPr>
          <a:xfrm>
            <a:off x="8246474" y="5111869"/>
            <a:ext cx="3656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Forze dinamiche degli pneumatici: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A2EFAD4-EB3F-43EC-8B0C-C0D06625747C}"/>
                  </a:ext>
                </a:extLst>
              </p:cNvPr>
              <p:cNvSpPr txBox="1"/>
              <p:nvPr/>
            </p:nvSpPr>
            <p:spPr>
              <a:xfrm>
                <a:off x="1436405" y="3926657"/>
                <a:ext cx="39771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Equilibrio alla rotazione intorno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it-IT" dirty="0"/>
                  <a:t>: 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9A2EFAD4-EB3F-43EC-8B0C-C0D0662574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6405" y="3926657"/>
                <a:ext cx="3977196" cy="369332"/>
              </a:xfrm>
              <a:prstGeom prst="rect">
                <a:avLst/>
              </a:prstGeom>
              <a:blipFill>
                <a:blip r:embed="rId19"/>
                <a:stretch>
                  <a:fillRect l="-1380" t="-8197" b="-245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FB327EB-794C-495C-A79F-B10D1CF0E4A2}"/>
              </a:ext>
            </a:extLst>
          </p:cNvPr>
          <p:cNvSpPr txBox="1"/>
          <p:nvPr/>
        </p:nvSpPr>
        <p:spPr>
          <a:xfrm>
            <a:off x="9661091" y="2386270"/>
            <a:ext cx="433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RC</a:t>
            </a:r>
          </a:p>
        </p:txBody>
      </p:sp>
      <p:sp>
        <p:nvSpPr>
          <p:cNvPr id="13" name="Freccia circolare 12">
            <a:extLst>
              <a:ext uri="{FF2B5EF4-FFF2-40B4-BE49-F238E27FC236}">
                <a16:creationId xmlns:a16="http://schemas.microsoft.com/office/drawing/2014/main" id="{1139306E-F17C-48A0-B9C1-4A4AB719802F}"/>
              </a:ext>
            </a:extLst>
          </p:cNvPr>
          <p:cNvSpPr/>
          <p:nvPr/>
        </p:nvSpPr>
        <p:spPr>
          <a:xfrm rot="1292752" flipH="1">
            <a:off x="9732388" y="1211719"/>
            <a:ext cx="469907" cy="510144"/>
          </a:xfrm>
          <a:prstGeom prst="circular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2718511-4791-4344-B69E-51DB8F16F046}"/>
                  </a:ext>
                </a:extLst>
              </p:cNvPr>
              <p:cNvSpPr txBox="1"/>
              <p:nvPr/>
            </p:nvSpPr>
            <p:spPr>
              <a:xfrm>
                <a:off x="10090728" y="1236902"/>
                <a:ext cx="502382" cy="1932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acc>
                        <m:accPr>
                          <m:chr m:val="̈"/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92718511-4791-4344-B69E-51DB8F16F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0728" y="1236902"/>
                <a:ext cx="502382" cy="193258"/>
              </a:xfrm>
              <a:prstGeom prst="rect">
                <a:avLst/>
              </a:prstGeom>
              <a:blipFill>
                <a:blip r:embed="rId20"/>
                <a:stretch>
                  <a:fillRect t="-15625" r="-27711" b="-281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BCEBC476-008F-4168-95CA-0D4A2E5925FB}"/>
              </a:ext>
            </a:extLst>
          </p:cNvPr>
          <p:cNvCxnSpPr>
            <a:cxnSpLocks/>
          </p:cNvCxnSpPr>
          <p:nvPr/>
        </p:nvCxnSpPr>
        <p:spPr>
          <a:xfrm flipV="1">
            <a:off x="9890076" y="441892"/>
            <a:ext cx="324077" cy="124065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EF00738E-FBBB-43FA-ACCE-DBD984E4A5E1}"/>
              </a:ext>
            </a:extLst>
          </p:cNvPr>
          <p:cNvCxnSpPr>
            <a:cxnSpLocks/>
          </p:cNvCxnSpPr>
          <p:nvPr/>
        </p:nvCxnSpPr>
        <p:spPr>
          <a:xfrm>
            <a:off x="9857369" y="1658467"/>
            <a:ext cx="1428954" cy="39282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ttangolo 51">
                <a:extLst>
                  <a:ext uri="{FF2B5EF4-FFF2-40B4-BE49-F238E27FC236}">
                    <a16:creationId xmlns:a16="http://schemas.microsoft.com/office/drawing/2014/main" id="{199B2153-F00C-47F5-99E4-CF52505A96D8}"/>
                  </a:ext>
                </a:extLst>
              </p:cNvPr>
              <p:cNvSpPr/>
              <p:nvPr/>
            </p:nvSpPr>
            <p:spPr>
              <a:xfrm>
                <a:off x="10192015" y="235030"/>
                <a:ext cx="4051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2" name="Rettangolo 51">
                <a:extLst>
                  <a:ext uri="{FF2B5EF4-FFF2-40B4-BE49-F238E27FC236}">
                    <a16:creationId xmlns:a16="http://schemas.microsoft.com/office/drawing/2014/main" id="{199B2153-F00C-47F5-99E4-CF52505A96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2015" y="235030"/>
                <a:ext cx="405111" cy="307777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ttangolo 55">
                <a:extLst>
                  <a:ext uri="{FF2B5EF4-FFF2-40B4-BE49-F238E27FC236}">
                    <a16:creationId xmlns:a16="http://schemas.microsoft.com/office/drawing/2014/main" id="{6B4F2CD1-8A47-46BA-982C-0C67D182817A}"/>
                  </a:ext>
                </a:extLst>
              </p:cNvPr>
              <p:cNvSpPr/>
              <p:nvPr/>
            </p:nvSpPr>
            <p:spPr>
              <a:xfrm>
                <a:off x="11205892" y="1833585"/>
                <a:ext cx="41735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6" name="Rettangolo 55">
                <a:extLst>
                  <a:ext uri="{FF2B5EF4-FFF2-40B4-BE49-F238E27FC236}">
                    <a16:creationId xmlns:a16="http://schemas.microsoft.com/office/drawing/2014/main" id="{6B4F2CD1-8A47-46BA-982C-0C67D18281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5892" y="1833585"/>
                <a:ext cx="417357" cy="307777"/>
              </a:xfrm>
              <a:prstGeom prst="rect">
                <a:avLst/>
              </a:prstGeom>
              <a:blipFill>
                <a:blip r:embed="rId2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Freccia a sinistra 56">
            <a:extLst>
              <a:ext uri="{FF2B5EF4-FFF2-40B4-BE49-F238E27FC236}">
                <a16:creationId xmlns:a16="http://schemas.microsoft.com/office/drawing/2014/main" id="{FB3416E0-20A0-4D8E-B7B5-ACC521F575EF}"/>
              </a:ext>
            </a:extLst>
          </p:cNvPr>
          <p:cNvSpPr/>
          <p:nvPr/>
        </p:nvSpPr>
        <p:spPr>
          <a:xfrm rot="10800000">
            <a:off x="9931077" y="1582280"/>
            <a:ext cx="302636" cy="154654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8" name="Freccia in giù 57">
            <a:extLst>
              <a:ext uri="{FF2B5EF4-FFF2-40B4-BE49-F238E27FC236}">
                <a16:creationId xmlns:a16="http://schemas.microsoft.com/office/drawing/2014/main" id="{FEB8D39A-1751-4D10-A0D8-65A6A5AFC4A7}"/>
              </a:ext>
            </a:extLst>
          </p:cNvPr>
          <p:cNvSpPr/>
          <p:nvPr/>
        </p:nvSpPr>
        <p:spPr>
          <a:xfrm rot="10800000">
            <a:off x="9630235" y="2508552"/>
            <a:ext cx="153804" cy="319237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Freccia circolare 58">
            <a:extLst>
              <a:ext uri="{FF2B5EF4-FFF2-40B4-BE49-F238E27FC236}">
                <a16:creationId xmlns:a16="http://schemas.microsoft.com/office/drawing/2014/main" id="{075EC14A-B0D0-4AD1-823B-3BA6439300CE}"/>
              </a:ext>
            </a:extLst>
          </p:cNvPr>
          <p:cNvSpPr/>
          <p:nvPr/>
        </p:nvSpPr>
        <p:spPr>
          <a:xfrm rot="3376209">
            <a:off x="10278274" y="1086331"/>
            <a:ext cx="398532" cy="397882"/>
          </a:xfrm>
          <a:prstGeom prst="circular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Rettangolo 59">
                <a:extLst>
                  <a:ext uri="{FF2B5EF4-FFF2-40B4-BE49-F238E27FC236}">
                    <a16:creationId xmlns:a16="http://schemas.microsoft.com/office/drawing/2014/main" id="{094E3C1C-D420-4D8F-A75B-1A07372229A2}"/>
                  </a:ext>
                </a:extLst>
              </p:cNvPr>
              <p:cNvSpPr/>
              <p:nvPr/>
            </p:nvSpPr>
            <p:spPr>
              <a:xfrm>
                <a:off x="10459881" y="894722"/>
                <a:ext cx="740203" cy="3178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̈"/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60" name="Rettangolo 59">
                <a:extLst>
                  <a:ext uri="{FF2B5EF4-FFF2-40B4-BE49-F238E27FC236}">
                    <a16:creationId xmlns:a16="http://schemas.microsoft.com/office/drawing/2014/main" id="{094E3C1C-D420-4D8F-A75B-1A07372229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9881" y="894722"/>
                <a:ext cx="740203" cy="317844"/>
              </a:xfrm>
              <a:prstGeom prst="rect">
                <a:avLst/>
              </a:prstGeom>
              <a:blipFill>
                <a:blip r:embed="rId23"/>
                <a:stretch>
                  <a:fillRect r="-19835" b="-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Freccia circolare 43">
            <a:extLst>
              <a:ext uri="{FF2B5EF4-FFF2-40B4-BE49-F238E27FC236}">
                <a16:creationId xmlns:a16="http://schemas.microsoft.com/office/drawing/2014/main" id="{D21DFE59-B85B-49EA-A53A-E4A14AB4B199}"/>
              </a:ext>
            </a:extLst>
          </p:cNvPr>
          <p:cNvSpPr/>
          <p:nvPr/>
        </p:nvSpPr>
        <p:spPr>
          <a:xfrm rot="12145005" flipH="1">
            <a:off x="9462613" y="2558267"/>
            <a:ext cx="469907" cy="510144"/>
          </a:xfrm>
          <a:prstGeom prst="circular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DAE5A075-04FE-4A92-A661-104DA74246A2}"/>
                  </a:ext>
                </a:extLst>
              </p:cNvPr>
              <p:cNvSpPr/>
              <p:nvPr/>
            </p:nvSpPr>
            <p:spPr>
              <a:xfrm>
                <a:off x="9383098" y="2970008"/>
                <a:ext cx="72648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200" i="1">
                              <a:latin typeface="Cambria Math" panose="02040503050406030204" pitchFamily="18" charset="0"/>
                            </a:rPr>
                            <m:t>𝑟𝑏</m:t>
                          </m:r>
                        </m:sub>
                      </m:sSub>
                      <m:f>
                        <m:f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12" name="Rettangolo 11">
                <a:extLst>
                  <a:ext uri="{FF2B5EF4-FFF2-40B4-BE49-F238E27FC236}">
                    <a16:creationId xmlns:a16="http://schemas.microsoft.com/office/drawing/2014/main" id="{DAE5A075-04FE-4A92-A661-104DA74246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3098" y="2970008"/>
                <a:ext cx="726481" cy="461665"/>
              </a:xfrm>
              <a:prstGeom prst="rect">
                <a:avLst/>
              </a:prstGeom>
              <a:blipFill>
                <a:blip r:embed="rId24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7904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F430A3-60BE-4E73-8953-639C8A179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358" y="489413"/>
            <a:ext cx="4039562" cy="611418"/>
          </a:xfrm>
        </p:spPr>
        <p:txBody>
          <a:bodyPr>
            <a:noAutofit/>
          </a:bodyPr>
          <a:lstStyle/>
          <a:p>
            <a:r>
              <a:rPr lang="it-IT" sz="2000" b="1" dirty="0">
                <a:solidFill>
                  <a:schemeClr val="tx1"/>
                </a:solidFill>
                <a:latin typeface="+mn-lt"/>
              </a:rPr>
              <a:t>MODELLO 1 GDL con inclinazione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96B2567-4C7A-4887-9A46-D58C00F23555}"/>
                  </a:ext>
                </a:extLst>
              </p:cNvPr>
              <p:cNvSpPr txBox="1"/>
              <p:nvPr/>
            </p:nvSpPr>
            <p:spPr>
              <a:xfrm>
                <a:off x="523875" y="1314450"/>
                <a:ext cx="6982417" cy="3438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Ipotesi: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Masse non sospese supposte nulle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Strada piana con inclinazione laterale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Forze scambiate dalle sospensioni in corrispondenza dei centri ruota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r>
                  <a:rPr lang="it-IT" dirty="0"/>
                  <a:t>Input: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dirty="0"/>
                  <a:t>: accelerazione laterale al baricentro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it-IT" dirty="0"/>
                  <a:t>: angolo di inclinazione laterale della strada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96B2567-4C7A-4887-9A46-D58C00F23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75" y="1314450"/>
                <a:ext cx="6982417" cy="3438249"/>
              </a:xfrm>
              <a:prstGeom prst="rect">
                <a:avLst/>
              </a:prstGeom>
              <a:blipFill>
                <a:blip r:embed="rId2"/>
                <a:stretch>
                  <a:fillRect l="-786" t="-1241" r="-3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EE012F6B-9A62-4156-9E8B-83D249C91882}"/>
                  </a:ext>
                </a:extLst>
              </p:cNvPr>
              <p:cNvSpPr/>
              <p:nvPr/>
            </p:nvSpPr>
            <p:spPr>
              <a:xfrm>
                <a:off x="493750" y="4905585"/>
                <a:ext cx="8859915" cy="4749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𝑥𝑥</m:t>
                            </m:r>
                          </m:sub>
                        </m:s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Sup>
                          <m:sSubSup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>
                            <m: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acc>
                      <m:accPr>
                        <m:chr m:val="̈"/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func>
                      <m:func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func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𝑔</m:t>
                    </m:r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func>
                      <m:func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it-IT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it-IT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func>
                      <m:func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it-IT" sz="16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func>
                    <m:r>
                      <a:rPr lang="it-IT" sz="16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it-IT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it-IT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sz="16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it-IT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func>
                      </m:e>
                    </m:d>
                    <m:acc>
                      <m:accPr>
                        <m:chr m:val="̇"/>
                        <m:ctrlPr>
                          <a:rPr lang="it-IT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acc>
                    <m:r>
                      <a:rPr lang="it-IT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𝑟𝑏</m:t>
                        </m:r>
                      </m:sub>
                    </m:sSub>
                    <m:f>
                      <m:f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16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it-IT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it-IT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it-IT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EE012F6B-9A62-4156-9E8B-83D249C918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50" y="4905585"/>
                <a:ext cx="8859915" cy="4749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ttangolo 7">
            <a:extLst>
              <a:ext uri="{FF2B5EF4-FFF2-40B4-BE49-F238E27FC236}">
                <a16:creationId xmlns:a16="http://schemas.microsoft.com/office/drawing/2014/main" id="{57778406-FD35-4BC7-80FB-0DF38786BBA1}"/>
              </a:ext>
            </a:extLst>
          </p:cNvPr>
          <p:cNvSpPr/>
          <p:nvPr/>
        </p:nvSpPr>
        <p:spPr>
          <a:xfrm rot="2054557">
            <a:off x="9437033" y="1100929"/>
            <a:ext cx="1533525" cy="133801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su 8">
            <a:extLst>
              <a:ext uri="{FF2B5EF4-FFF2-40B4-BE49-F238E27FC236}">
                <a16:creationId xmlns:a16="http://schemas.microsoft.com/office/drawing/2014/main" id="{5B8250A9-5A79-4645-819A-EBEE22FA32E3}"/>
              </a:ext>
            </a:extLst>
          </p:cNvPr>
          <p:cNvSpPr/>
          <p:nvPr/>
        </p:nvSpPr>
        <p:spPr>
          <a:xfrm>
            <a:off x="9343338" y="2041936"/>
            <a:ext cx="153804" cy="319237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su 9">
            <a:extLst>
              <a:ext uri="{FF2B5EF4-FFF2-40B4-BE49-F238E27FC236}">
                <a16:creationId xmlns:a16="http://schemas.microsoft.com/office/drawing/2014/main" id="{8B1C0E2B-F146-47B4-B201-6510B0DABBD5}"/>
              </a:ext>
            </a:extLst>
          </p:cNvPr>
          <p:cNvSpPr/>
          <p:nvPr/>
        </p:nvSpPr>
        <p:spPr>
          <a:xfrm>
            <a:off x="10106849" y="2569647"/>
            <a:ext cx="153804" cy="319237"/>
          </a:xfrm>
          <a:prstGeom prst="up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C3505B01-47B2-4062-98E5-646ACBECFE8A}"/>
              </a:ext>
            </a:extLst>
          </p:cNvPr>
          <p:cNvSpPr/>
          <p:nvPr/>
        </p:nvSpPr>
        <p:spPr>
          <a:xfrm>
            <a:off x="9664275" y="2418329"/>
            <a:ext cx="85725" cy="857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0DA0329B-CE84-4B09-8C1B-70FAC1DDB2BD}"/>
              </a:ext>
            </a:extLst>
          </p:cNvPr>
          <p:cNvSpPr/>
          <p:nvPr/>
        </p:nvSpPr>
        <p:spPr>
          <a:xfrm>
            <a:off x="10130749" y="1675994"/>
            <a:ext cx="85725" cy="8572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9129CB7-A462-4700-822A-BE8DF090CDB9}"/>
              </a:ext>
            </a:extLst>
          </p:cNvPr>
          <p:cNvCxnSpPr>
            <a:cxnSpLocks/>
          </p:cNvCxnSpPr>
          <p:nvPr/>
        </p:nvCxnSpPr>
        <p:spPr>
          <a:xfrm flipV="1">
            <a:off x="9698144" y="1216938"/>
            <a:ext cx="208656" cy="12362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68A842B2-9A58-429D-8A88-47E6C5A44D8A}"/>
                  </a:ext>
                </a:extLst>
              </p:cNvPr>
              <p:cNvSpPr/>
              <p:nvPr/>
            </p:nvSpPr>
            <p:spPr>
              <a:xfrm>
                <a:off x="9815770" y="1532726"/>
                <a:ext cx="35201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15" name="Rettangolo 14">
                <a:extLst>
                  <a:ext uri="{FF2B5EF4-FFF2-40B4-BE49-F238E27FC236}">
                    <a16:creationId xmlns:a16="http://schemas.microsoft.com/office/drawing/2014/main" id="{68A842B2-9A58-429D-8A88-47E6C5A44D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5770" y="1532726"/>
                <a:ext cx="352019" cy="307777"/>
              </a:xfrm>
              <a:prstGeom prst="rect">
                <a:avLst/>
              </a:prstGeom>
              <a:blipFill>
                <a:blip r:embed="rId4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ccia a sinistra 15">
            <a:extLst>
              <a:ext uri="{FF2B5EF4-FFF2-40B4-BE49-F238E27FC236}">
                <a16:creationId xmlns:a16="http://schemas.microsoft.com/office/drawing/2014/main" id="{1B670A2C-5A7A-44BC-A916-909B18657B27}"/>
              </a:ext>
            </a:extLst>
          </p:cNvPr>
          <p:cNvSpPr/>
          <p:nvPr/>
        </p:nvSpPr>
        <p:spPr>
          <a:xfrm rot="761292">
            <a:off x="9366955" y="2342311"/>
            <a:ext cx="302636" cy="154654"/>
          </a:xfrm>
          <a:prstGeom prst="lef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7" name="Freccia in giù 16">
            <a:extLst>
              <a:ext uri="{FF2B5EF4-FFF2-40B4-BE49-F238E27FC236}">
                <a16:creationId xmlns:a16="http://schemas.microsoft.com/office/drawing/2014/main" id="{2D8EA4B7-58B0-44B9-BA07-D31D602BAC8D}"/>
              </a:ext>
            </a:extLst>
          </p:cNvPr>
          <p:cNvSpPr/>
          <p:nvPr/>
        </p:nvSpPr>
        <p:spPr>
          <a:xfrm>
            <a:off x="10106849" y="1753217"/>
            <a:ext cx="153804" cy="319237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232A4B44-15E9-4F6A-91FF-404CC43A53B8}"/>
                  </a:ext>
                </a:extLst>
              </p:cNvPr>
              <p:cNvSpPr/>
              <p:nvPr/>
            </p:nvSpPr>
            <p:spPr>
              <a:xfrm>
                <a:off x="9798878" y="938604"/>
                <a:ext cx="40491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232A4B44-15E9-4F6A-91FF-404CC43A53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8878" y="938604"/>
                <a:ext cx="404918" cy="3077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9C2FA9C7-2B59-430D-A56B-F1136DEAD42E}"/>
                  </a:ext>
                </a:extLst>
              </p:cNvPr>
              <p:cNvSpPr/>
              <p:nvPr/>
            </p:nvSpPr>
            <p:spPr>
              <a:xfrm>
                <a:off x="9844985" y="2711576"/>
                <a:ext cx="44332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9C2FA9C7-2B59-430D-A56B-F1136DEAD4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4985" y="2711576"/>
                <a:ext cx="443326" cy="30777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98E7BFE0-12AB-4918-B80F-3ECF7069F1D2}"/>
                  </a:ext>
                </a:extLst>
              </p:cNvPr>
              <p:cNvSpPr/>
              <p:nvPr/>
            </p:nvSpPr>
            <p:spPr>
              <a:xfrm>
                <a:off x="9037737" y="2039375"/>
                <a:ext cx="43665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98E7BFE0-12AB-4918-B80F-3ECF7069F1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7737" y="2039375"/>
                <a:ext cx="436658" cy="30777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ttangolo 27">
                <a:extLst>
                  <a:ext uri="{FF2B5EF4-FFF2-40B4-BE49-F238E27FC236}">
                    <a16:creationId xmlns:a16="http://schemas.microsoft.com/office/drawing/2014/main" id="{BB19AEFE-D7CA-421D-B629-F27869F63687}"/>
                  </a:ext>
                </a:extLst>
              </p:cNvPr>
              <p:cNvSpPr/>
              <p:nvPr/>
            </p:nvSpPr>
            <p:spPr>
              <a:xfrm>
                <a:off x="11160003" y="2422251"/>
                <a:ext cx="418256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28" name="Rettangolo 27">
                <a:extLst>
                  <a:ext uri="{FF2B5EF4-FFF2-40B4-BE49-F238E27FC236}">
                    <a16:creationId xmlns:a16="http://schemas.microsoft.com/office/drawing/2014/main" id="{BB19AEFE-D7CA-421D-B629-F27869F636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0003" y="2422251"/>
                <a:ext cx="418256" cy="30777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CA769160-350A-4E2D-9B01-A46A23F83189}"/>
              </a:ext>
            </a:extLst>
          </p:cNvPr>
          <p:cNvCxnSpPr>
            <a:cxnSpLocks/>
          </p:cNvCxnSpPr>
          <p:nvPr/>
        </p:nvCxnSpPr>
        <p:spPr>
          <a:xfrm>
            <a:off x="9676105" y="2462129"/>
            <a:ext cx="1657124" cy="3150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ttangolo 32">
                <a:extLst>
                  <a:ext uri="{FF2B5EF4-FFF2-40B4-BE49-F238E27FC236}">
                    <a16:creationId xmlns:a16="http://schemas.microsoft.com/office/drawing/2014/main" id="{F29E41BD-BD43-4839-9A47-6EEBDE24C4F7}"/>
                  </a:ext>
                </a:extLst>
              </p:cNvPr>
              <p:cNvSpPr/>
              <p:nvPr/>
            </p:nvSpPr>
            <p:spPr>
              <a:xfrm rot="21360516">
                <a:off x="9993145" y="1999507"/>
                <a:ext cx="453779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000" i="1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it-IT" sz="1000" dirty="0"/>
              </a:p>
            </p:txBody>
          </p:sp>
        </mc:Choice>
        <mc:Fallback xmlns="">
          <p:sp>
            <p:nvSpPr>
              <p:cNvPr id="33" name="Rettangolo 32">
                <a:extLst>
                  <a:ext uri="{FF2B5EF4-FFF2-40B4-BE49-F238E27FC236}">
                    <a16:creationId xmlns:a16="http://schemas.microsoft.com/office/drawing/2014/main" id="{F29E41BD-BD43-4839-9A47-6EEBDE24C4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360516">
                <a:off x="9993145" y="1999507"/>
                <a:ext cx="453779" cy="24622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ttore diritto 34">
            <a:extLst>
              <a:ext uri="{FF2B5EF4-FFF2-40B4-BE49-F238E27FC236}">
                <a16:creationId xmlns:a16="http://schemas.microsoft.com/office/drawing/2014/main" id="{C9009BA1-161D-42C3-967B-5966186F81EF}"/>
              </a:ext>
            </a:extLst>
          </p:cNvPr>
          <p:cNvCxnSpPr>
            <a:stCxn id="11" idx="6"/>
          </p:cNvCxnSpPr>
          <p:nvPr/>
        </p:nvCxnSpPr>
        <p:spPr>
          <a:xfrm flipV="1">
            <a:off x="9750000" y="2418329"/>
            <a:ext cx="2208221" cy="428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639861F1-6B1A-4D74-93F9-C16E2422C102}"/>
                  </a:ext>
                </a:extLst>
              </p:cNvPr>
              <p:cNvSpPr txBox="1"/>
              <p:nvPr/>
            </p:nvSpPr>
            <p:spPr>
              <a:xfrm>
                <a:off x="10756803" y="2434391"/>
                <a:ext cx="23705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639861F1-6B1A-4D74-93F9-C16E2422C1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6803" y="2434391"/>
                <a:ext cx="237053" cy="215444"/>
              </a:xfrm>
              <a:prstGeom prst="rect">
                <a:avLst/>
              </a:prstGeom>
              <a:blipFill>
                <a:blip r:embed="rId14"/>
                <a:stretch>
                  <a:fillRect l="-28947" b="-30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BFB2EB7C-8269-475E-B104-06335FC5C68C}"/>
                  </a:ext>
                </a:extLst>
              </p:cNvPr>
              <p:cNvSpPr txBox="1"/>
              <p:nvPr/>
            </p:nvSpPr>
            <p:spPr>
              <a:xfrm>
                <a:off x="1308515" y="4515942"/>
                <a:ext cx="3630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Equazione di equilibrio rispetto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it-IT" dirty="0"/>
                  <a:t>:</a:t>
                </a:r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BFB2EB7C-8269-475E-B104-06335FC5C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515" y="4515942"/>
                <a:ext cx="3630967" cy="369332"/>
              </a:xfrm>
              <a:prstGeom prst="rect">
                <a:avLst/>
              </a:prstGeom>
              <a:blipFill>
                <a:blip r:embed="rId15"/>
                <a:stretch>
                  <a:fillRect l="-1513" t="-10000" r="-504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84DE3E80-7941-45AE-8300-89BC65B7DD7F}"/>
                  </a:ext>
                </a:extLst>
              </p:cNvPr>
              <p:cNvSpPr/>
              <p:nvPr/>
            </p:nvSpPr>
            <p:spPr>
              <a:xfrm>
                <a:off x="9588018" y="1176010"/>
                <a:ext cx="42171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8" name="Rettangolo 37">
                <a:extLst>
                  <a:ext uri="{FF2B5EF4-FFF2-40B4-BE49-F238E27FC236}">
                    <a16:creationId xmlns:a16="http://schemas.microsoft.com/office/drawing/2014/main" id="{84DE3E80-7941-45AE-8300-89BC65B7DD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8018" y="1176010"/>
                <a:ext cx="421719" cy="307777"/>
              </a:xfrm>
              <a:prstGeom prst="rect">
                <a:avLst/>
              </a:prstGeom>
              <a:blipFill>
                <a:blip r:embed="rId16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F1DDE02F-B137-463E-98AF-F793FA4A03B5}"/>
              </a:ext>
            </a:extLst>
          </p:cNvPr>
          <p:cNvCxnSpPr>
            <a:cxnSpLocks/>
          </p:cNvCxnSpPr>
          <p:nvPr/>
        </p:nvCxnSpPr>
        <p:spPr>
          <a:xfrm flipV="1">
            <a:off x="9695397" y="594804"/>
            <a:ext cx="0" cy="19092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59C1DEE1-D0C1-4CAE-B176-DCB262959A6A}"/>
              </a:ext>
            </a:extLst>
          </p:cNvPr>
          <p:cNvCxnSpPr>
            <a:cxnSpLocks/>
          </p:cNvCxnSpPr>
          <p:nvPr/>
        </p:nvCxnSpPr>
        <p:spPr>
          <a:xfrm flipV="1">
            <a:off x="9724952" y="896023"/>
            <a:ext cx="975258" cy="1551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82B55A3D-BB2F-472B-932D-B722DF45ABE3}"/>
              </a:ext>
            </a:extLst>
          </p:cNvPr>
          <p:cNvCxnSpPr>
            <a:cxnSpLocks/>
          </p:cNvCxnSpPr>
          <p:nvPr/>
        </p:nvCxnSpPr>
        <p:spPr>
          <a:xfrm>
            <a:off x="9025838" y="932786"/>
            <a:ext cx="1981822" cy="1381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ttangolo 33">
                <a:extLst>
                  <a:ext uri="{FF2B5EF4-FFF2-40B4-BE49-F238E27FC236}">
                    <a16:creationId xmlns:a16="http://schemas.microsoft.com/office/drawing/2014/main" id="{978771F6-7901-4C21-9BAB-BAEAD41B0C3D}"/>
                  </a:ext>
                </a:extLst>
              </p:cNvPr>
              <p:cNvSpPr/>
              <p:nvPr/>
            </p:nvSpPr>
            <p:spPr>
              <a:xfrm>
                <a:off x="10448999" y="621549"/>
                <a:ext cx="4051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4" name="Rettangolo 33">
                <a:extLst>
                  <a:ext uri="{FF2B5EF4-FFF2-40B4-BE49-F238E27FC236}">
                    <a16:creationId xmlns:a16="http://schemas.microsoft.com/office/drawing/2014/main" id="{978771F6-7901-4C21-9BAB-BAEAD41B0C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8999" y="621549"/>
                <a:ext cx="405111" cy="307777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ttangolo 38">
                <a:extLst>
                  <a:ext uri="{FF2B5EF4-FFF2-40B4-BE49-F238E27FC236}">
                    <a16:creationId xmlns:a16="http://schemas.microsoft.com/office/drawing/2014/main" id="{59EB8B32-119A-4A35-9B4D-C2D7AD96AD2D}"/>
                  </a:ext>
                </a:extLst>
              </p:cNvPr>
              <p:cNvSpPr/>
              <p:nvPr/>
            </p:nvSpPr>
            <p:spPr>
              <a:xfrm>
                <a:off x="10826083" y="1947253"/>
                <a:ext cx="4184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39" name="Rettangolo 38">
                <a:extLst>
                  <a:ext uri="{FF2B5EF4-FFF2-40B4-BE49-F238E27FC236}">
                    <a16:creationId xmlns:a16="http://schemas.microsoft.com/office/drawing/2014/main" id="{59EB8B32-119A-4A35-9B4D-C2D7AD96AD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6083" y="1947253"/>
                <a:ext cx="418448" cy="307777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8F924B95-E95F-4F9E-8814-003E05800265}"/>
                  </a:ext>
                </a:extLst>
              </p:cNvPr>
              <p:cNvSpPr/>
              <p:nvPr/>
            </p:nvSpPr>
            <p:spPr>
              <a:xfrm>
                <a:off x="8873816" y="2454529"/>
                <a:ext cx="858055" cy="2584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it-IT" sz="1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it-IT" sz="1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it-IT" sz="1000" dirty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̈"/>
                        <m:ctrlPr>
                          <a:rPr lang="it-IT" sz="1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acc>
                    <m:sSub>
                      <m:sSubPr>
                        <m:ctrlPr>
                          <a:rPr lang="it-IT" sz="1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i="1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it-IT" sz="1000" i="1" dirty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it-IT" sz="10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1000" dirty="0"/>
              </a:p>
            </p:txBody>
          </p:sp>
        </mc:Choice>
        <mc:Fallback xmlns="">
          <p:sp>
            <p:nvSpPr>
              <p:cNvPr id="20" name="Rettangolo 19">
                <a:extLst>
                  <a:ext uri="{FF2B5EF4-FFF2-40B4-BE49-F238E27FC236}">
                    <a16:creationId xmlns:a16="http://schemas.microsoft.com/office/drawing/2014/main" id="{8F924B95-E95F-4F9E-8814-003E058002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73816" y="2454529"/>
                <a:ext cx="858055" cy="258404"/>
              </a:xfrm>
              <a:prstGeom prst="rect">
                <a:avLst/>
              </a:prstGeom>
              <a:blipFill>
                <a:blip r:embed="rId19"/>
                <a:stretch>
                  <a:fillRect b="-95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ccia circolare 40">
            <a:extLst>
              <a:ext uri="{FF2B5EF4-FFF2-40B4-BE49-F238E27FC236}">
                <a16:creationId xmlns:a16="http://schemas.microsoft.com/office/drawing/2014/main" id="{236A70DE-DA87-4E12-B4B8-651EF1B053B9}"/>
              </a:ext>
            </a:extLst>
          </p:cNvPr>
          <p:cNvSpPr/>
          <p:nvPr/>
        </p:nvSpPr>
        <p:spPr>
          <a:xfrm rot="1292752" flipH="1">
            <a:off x="10039999" y="1353458"/>
            <a:ext cx="469907" cy="510144"/>
          </a:xfrm>
          <a:prstGeom prst="circular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40C4213-A3F7-4E28-AB89-023A8D911420}"/>
                  </a:ext>
                </a:extLst>
              </p:cNvPr>
              <p:cNvSpPr txBox="1"/>
              <p:nvPr/>
            </p:nvSpPr>
            <p:spPr>
              <a:xfrm>
                <a:off x="10444271" y="1485159"/>
                <a:ext cx="502382" cy="1932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𝑥𝑥</m:t>
                          </m:r>
                        </m:sub>
                      </m:sSub>
                      <m:acc>
                        <m:accPr>
                          <m:chr m:val="̈"/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C40C4213-A3F7-4E28-AB89-023A8D911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4271" y="1485159"/>
                <a:ext cx="502382" cy="193258"/>
              </a:xfrm>
              <a:prstGeom prst="rect">
                <a:avLst/>
              </a:prstGeom>
              <a:blipFill>
                <a:blip r:embed="rId20"/>
                <a:stretch>
                  <a:fillRect t="-16129" r="-27711" b="-3225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C631C155-A55F-46F2-AAC5-4D4FF7078D84}"/>
              </a:ext>
            </a:extLst>
          </p:cNvPr>
          <p:cNvCxnSpPr/>
          <p:nvPr/>
        </p:nvCxnSpPr>
        <p:spPr>
          <a:xfrm>
            <a:off x="8077242" y="2949259"/>
            <a:ext cx="3074947" cy="5933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4BC7E300-2620-4AF4-8F19-35BB301CF2AC}"/>
              </a:ext>
            </a:extLst>
          </p:cNvPr>
          <p:cNvCxnSpPr>
            <a:cxnSpLocks/>
          </p:cNvCxnSpPr>
          <p:nvPr/>
        </p:nvCxnSpPr>
        <p:spPr>
          <a:xfrm>
            <a:off x="8067456" y="3464508"/>
            <a:ext cx="3074947" cy="7813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ttangolo 51">
                <a:extLst>
                  <a:ext uri="{FF2B5EF4-FFF2-40B4-BE49-F238E27FC236}">
                    <a16:creationId xmlns:a16="http://schemas.microsoft.com/office/drawing/2014/main" id="{E00A4F51-CA50-4CD4-AB01-0D35876E17A8}"/>
                  </a:ext>
                </a:extLst>
              </p:cNvPr>
              <p:cNvSpPr/>
              <p:nvPr/>
            </p:nvSpPr>
            <p:spPr>
              <a:xfrm>
                <a:off x="9192996" y="3166278"/>
                <a:ext cx="42171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2" name="Rettangolo 51">
                <a:extLst>
                  <a:ext uri="{FF2B5EF4-FFF2-40B4-BE49-F238E27FC236}">
                    <a16:creationId xmlns:a16="http://schemas.microsoft.com/office/drawing/2014/main" id="{E00A4F51-CA50-4CD4-AB01-0D35876E17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996" y="3166278"/>
                <a:ext cx="421719" cy="307777"/>
              </a:xfrm>
              <a:prstGeom prst="rect">
                <a:avLst/>
              </a:prstGeom>
              <a:blipFill>
                <a:blip r:embed="rId2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FDC5BFE0-C6C6-4986-B96F-2DE8F40F0F78}"/>
              </a:ext>
            </a:extLst>
          </p:cNvPr>
          <p:cNvCxnSpPr>
            <a:cxnSpLocks/>
          </p:cNvCxnSpPr>
          <p:nvPr/>
        </p:nvCxnSpPr>
        <p:spPr>
          <a:xfrm flipH="1">
            <a:off x="10791454" y="2701438"/>
            <a:ext cx="167749" cy="7726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B462E344-876C-4218-A94C-7EB4769966AC}"/>
                  </a:ext>
                </a:extLst>
              </p:cNvPr>
              <p:cNvSpPr txBox="1"/>
              <p:nvPr/>
            </p:nvSpPr>
            <p:spPr>
              <a:xfrm>
                <a:off x="10901298" y="2964931"/>
                <a:ext cx="14253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56" name="CasellaDiTesto 55">
                <a:extLst>
                  <a:ext uri="{FF2B5EF4-FFF2-40B4-BE49-F238E27FC236}">
                    <a16:creationId xmlns:a16="http://schemas.microsoft.com/office/drawing/2014/main" id="{B462E344-876C-4218-A94C-7EB4769966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1298" y="2964931"/>
                <a:ext cx="142539" cy="215444"/>
              </a:xfrm>
              <a:prstGeom prst="rect">
                <a:avLst/>
              </a:prstGeom>
              <a:blipFill>
                <a:blip r:embed="rId22"/>
                <a:stretch>
                  <a:fillRect l="-29167" r="-25000" b="-55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Arco 56">
            <a:extLst>
              <a:ext uri="{FF2B5EF4-FFF2-40B4-BE49-F238E27FC236}">
                <a16:creationId xmlns:a16="http://schemas.microsoft.com/office/drawing/2014/main" id="{800E7FC8-88A1-4950-A0ED-C1EF07E619D0}"/>
              </a:ext>
            </a:extLst>
          </p:cNvPr>
          <p:cNvSpPr/>
          <p:nvPr/>
        </p:nvSpPr>
        <p:spPr>
          <a:xfrm rot="13919701">
            <a:off x="9537904" y="3218055"/>
            <a:ext cx="391847" cy="350873"/>
          </a:xfrm>
          <a:prstGeom prst="arc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Arco 57">
            <a:extLst>
              <a:ext uri="{FF2B5EF4-FFF2-40B4-BE49-F238E27FC236}">
                <a16:creationId xmlns:a16="http://schemas.microsoft.com/office/drawing/2014/main" id="{4F962092-603F-441A-AA19-63AAA08C157B}"/>
              </a:ext>
            </a:extLst>
          </p:cNvPr>
          <p:cNvSpPr/>
          <p:nvPr/>
        </p:nvSpPr>
        <p:spPr>
          <a:xfrm rot="20555653">
            <a:off x="9660652" y="1823964"/>
            <a:ext cx="391847" cy="350873"/>
          </a:xfrm>
          <a:prstGeom prst="arc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Arco 58">
            <a:extLst>
              <a:ext uri="{FF2B5EF4-FFF2-40B4-BE49-F238E27FC236}">
                <a16:creationId xmlns:a16="http://schemas.microsoft.com/office/drawing/2014/main" id="{FF776561-8D53-4121-A615-CD1C364762ED}"/>
              </a:ext>
            </a:extLst>
          </p:cNvPr>
          <p:cNvSpPr/>
          <p:nvPr/>
        </p:nvSpPr>
        <p:spPr>
          <a:xfrm rot="19112570">
            <a:off x="9658191" y="1459157"/>
            <a:ext cx="235343" cy="242753"/>
          </a:xfrm>
          <a:prstGeom prst="arc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Arco 59">
            <a:extLst>
              <a:ext uri="{FF2B5EF4-FFF2-40B4-BE49-F238E27FC236}">
                <a16:creationId xmlns:a16="http://schemas.microsoft.com/office/drawing/2014/main" id="{084EA59B-092C-406C-A0E4-9291F9C24DC6}"/>
              </a:ext>
            </a:extLst>
          </p:cNvPr>
          <p:cNvSpPr/>
          <p:nvPr/>
        </p:nvSpPr>
        <p:spPr>
          <a:xfrm rot="3840182">
            <a:off x="10419803" y="2384828"/>
            <a:ext cx="315300" cy="251664"/>
          </a:xfrm>
          <a:prstGeom prst="arc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83D5CC3B-6AB5-4EED-AE07-5CD08C8529B2}"/>
              </a:ext>
            </a:extLst>
          </p:cNvPr>
          <p:cNvCxnSpPr>
            <a:cxnSpLocks/>
          </p:cNvCxnSpPr>
          <p:nvPr/>
        </p:nvCxnSpPr>
        <p:spPr>
          <a:xfrm>
            <a:off x="8540491" y="1686614"/>
            <a:ext cx="1221809" cy="7952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6648A38A-F11E-4C7B-90AF-B524AB63D9FB}"/>
              </a:ext>
            </a:extLst>
          </p:cNvPr>
          <p:cNvCxnSpPr>
            <a:cxnSpLocks/>
          </p:cNvCxnSpPr>
          <p:nvPr/>
        </p:nvCxnSpPr>
        <p:spPr>
          <a:xfrm flipH="1">
            <a:off x="8540491" y="937304"/>
            <a:ext cx="504284" cy="7335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2E3459ED-5F8F-4CC6-89D8-C016E8355923}"/>
                  </a:ext>
                </a:extLst>
              </p:cNvPr>
              <p:cNvSpPr txBox="1"/>
              <p:nvPr/>
            </p:nvSpPr>
            <p:spPr>
              <a:xfrm>
                <a:off x="8581962" y="1088640"/>
                <a:ext cx="23743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3" name="CasellaDiTesto 72">
                <a:extLst>
                  <a:ext uri="{FF2B5EF4-FFF2-40B4-BE49-F238E27FC236}">
                    <a16:creationId xmlns:a16="http://schemas.microsoft.com/office/drawing/2014/main" id="{2E3459ED-5F8F-4CC6-89D8-C016E8355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962" y="1088640"/>
                <a:ext cx="237436" cy="215444"/>
              </a:xfrm>
              <a:prstGeom prst="rect">
                <a:avLst/>
              </a:prstGeom>
              <a:blipFill>
                <a:blip r:embed="rId23"/>
                <a:stretch>
                  <a:fillRect l="-20513" r="-2564" b="-1428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Freccia a sinistra 73">
            <a:extLst>
              <a:ext uri="{FF2B5EF4-FFF2-40B4-BE49-F238E27FC236}">
                <a16:creationId xmlns:a16="http://schemas.microsoft.com/office/drawing/2014/main" id="{0A113662-DFCF-492D-ABFC-CD96DEDA72FF}"/>
              </a:ext>
            </a:extLst>
          </p:cNvPr>
          <p:cNvSpPr/>
          <p:nvPr/>
        </p:nvSpPr>
        <p:spPr>
          <a:xfrm rot="11613354">
            <a:off x="10213871" y="1695844"/>
            <a:ext cx="302636" cy="154654"/>
          </a:xfrm>
          <a:prstGeom prst="leftArrow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5" name="Freccia in giù 74">
            <a:extLst>
              <a:ext uri="{FF2B5EF4-FFF2-40B4-BE49-F238E27FC236}">
                <a16:creationId xmlns:a16="http://schemas.microsoft.com/office/drawing/2014/main" id="{FA0DE775-F363-412A-B00D-C2BFBDEDDB70}"/>
              </a:ext>
            </a:extLst>
          </p:cNvPr>
          <p:cNvSpPr/>
          <p:nvPr/>
        </p:nvSpPr>
        <p:spPr>
          <a:xfrm rot="10800000">
            <a:off x="9629646" y="2501073"/>
            <a:ext cx="153804" cy="319237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Freccia circolare 75">
            <a:extLst>
              <a:ext uri="{FF2B5EF4-FFF2-40B4-BE49-F238E27FC236}">
                <a16:creationId xmlns:a16="http://schemas.microsoft.com/office/drawing/2014/main" id="{A3A3D5D2-B69C-454B-9A39-26BDDFF7C454}"/>
              </a:ext>
            </a:extLst>
          </p:cNvPr>
          <p:cNvSpPr/>
          <p:nvPr/>
        </p:nvSpPr>
        <p:spPr>
          <a:xfrm rot="3376209">
            <a:off x="10739129" y="1264939"/>
            <a:ext cx="397278" cy="397882"/>
          </a:xfrm>
          <a:prstGeom prst="circular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ttangolo 76">
                <a:extLst>
                  <a:ext uri="{FF2B5EF4-FFF2-40B4-BE49-F238E27FC236}">
                    <a16:creationId xmlns:a16="http://schemas.microsoft.com/office/drawing/2014/main" id="{474DC221-71E3-4855-8387-284DE3F21E9E}"/>
                  </a:ext>
                </a:extLst>
              </p:cNvPr>
              <p:cNvSpPr/>
              <p:nvPr/>
            </p:nvSpPr>
            <p:spPr>
              <a:xfrm>
                <a:off x="10920457" y="1073851"/>
                <a:ext cx="740203" cy="3178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̈"/>
                          <m:ctrlP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</m:oMath>
                  </m:oMathPara>
                </a14:m>
                <a:endParaRPr lang="it-IT" sz="1400" dirty="0"/>
              </a:p>
            </p:txBody>
          </p:sp>
        </mc:Choice>
        <mc:Fallback xmlns="">
          <p:sp>
            <p:nvSpPr>
              <p:cNvPr id="77" name="Rettangolo 76">
                <a:extLst>
                  <a:ext uri="{FF2B5EF4-FFF2-40B4-BE49-F238E27FC236}">
                    <a16:creationId xmlns:a16="http://schemas.microsoft.com/office/drawing/2014/main" id="{474DC221-71E3-4855-8387-284DE3F21E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0457" y="1073851"/>
                <a:ext cx="740203" cy="317844"/>
              </a:xfrm>
              <a:prstGeom prst="rect">
                <a:avLst/>
              </a:prstGeom>
              <a:blipFill>
                <a:blip r:embed="rId24"/>
                <a:stretch>
                  <a:fillRect r="-19672" b="-76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ccia circolare 48">
            <a:extLst>
              <a:ext uri="{FF2B5EF4-FFF2-40B4-BE49-F238E27FC236}">
                <a16:creationId xmlns:a16="http://schemas.microsoft.com/office/drawing/2014/main" id="{ACE50747-15E1-4A9C-8CD6-CF63446AD5E3}"/>
              </a:ext>
            </a:extLst>
          </p:cNvPr>
          <p:cNvSpPr/>
          <p:nvPr/>
        </p:nvSpPr>
        <p:spPr>
          <a:xfrm rot="12145005" flipH="1">
            <a:off x="9382308" y="2462209"/>
            <a:ext cx="469907" cy="510144"/>
          </a:xfrm>
          <a:prstGeom prst="circularArrow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ttangolo 49">
                <a:extLst>
                  <a:ext uri="{FF2B5EF4-FFF2-40B4-BE49-F238E27FC236}">
                    <a16:creationId xmlns:a16="http://schemas.microsoft.com/office/drawing/2014/main" id="{67120452-CB9B-4F74-842D-6C60DE2707A3}"/>
                  </a:ext>
                </a:extLst>
              </p:cNvPr>
              <p:cNvSpPr/>
              <p:nvPr/>
            </p:nvSpPr>
            <p:spPr>
              <a:xfrm>
                <a:off x="9302793" y="2873950"/>
                <a:ext cx="72648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it-IT" sz="1200" i="1">
                              <a:latin typeface="Cambria Math" panose="02040503050406030204" pitchFamily="18" charset="0"/>
                            </a:rPr>
                            <m:t>𝑟𝑏</m:t>
                          </m:r>
                        </m:sub>
                      </m:sSub>
                      <m:f>
                        <m:fPr>
                          <m:ctrlPr>
                            <a:rPr lang="it-IT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2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50" name="Rettangolo 49">
                <a:extLst>
                  <a:ext uri="{FF2B5EF4-FFF2-40B4-BE49-F238E27FC236}">
                    <a16:creationId xmlns:a16="http://schemas.microsoft.com/office/drawing/2014/main" id="{67120452-CB9B-4F74-842D-6C60DE2707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793" y="2873950"/>
                <a:ext cx="726481" cy="461665"/>
              </a:xfrm>
              <a:prstGeom prst="rect">
                <a:avLst/>
              </a:prstGeom>
              <a:blipFill>
                <a:blip r:embed="rId25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21C03BE7-4769-45E4-8D82-46C4DF06B0F3}"/>
                  </a:ext>
                </a:extLst>
              </p:cNvPr>
              <p:cNvSpPr txBox="1"/>
              <p:nvPr/>
            </p:nvSpPr>
            <p:spPr>
              <a:xfrm>
                <a:off x="493749" y="5567988"/>
                <a:ext cx="10093413" cy="6505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acc>
                        <m:accPr>
                          <m:chr m:val="̈"/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acc>
                        <m:accPr>
                          <m:chr m:val="̇"/>
                          <m:ctrlPr>
                            <a:rPr lang="it-IT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it-IT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func>
                            <m:func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func>
                          <m: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𝑟𝑏</m:t>
                              </m:r>
                            </m:sub>
                          </m:sSub>
                          <m:f>
                            <m:f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it-IT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it-IT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it-IT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it-IT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e>
                      </m:d>
                      <m:r>
                        <a:rPr lang="it-IT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i="1"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it-IT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it-IT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func>
                        <m:func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200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53" name="CasellaDiTesto 52">
                <a:extLst>
                  <a:ext uri="{FF2B5EF4-FFF2-40B4-BE49-F238E27FC236}">
                    <a16:creationId xmlns:a16="http://schemas.microsoft.com/office/drawing/2014/main" id="{21C03BE7-4769-45E4-8D82-46C4DF06B0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49" y="5567988"/>
                <a:ext cx="10093413" cy="650563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90D7F456-E8BD-4778-8DB8-AC58497ED3B3}"/>
                  </a:ext>
                </a:extLst>
              </p:cNvPr>
              <p:cNvSpPr txBox="1"/>
              <p:nvPr/>
            </p:nvSpPr>
            <p:spPr>
              <a:xfrm>
                <a:off x="7376692" y="3983150"/>
                <a:ext cx="36309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it-IT" i="0">
                          <a:latin typeface="Cambria Math" panose="02040503050406030204" pitchFamily="18" charset="0"/>
                        </a:rPr>
                        <m:t>≅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𝜙</m:t>
                      </m:r>
                      <m:func>
                        <m:func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  <m:r>
                        <a:rPr lang="it-IT" i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it-IT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61" name="CasellaDiTesto 60">
                <a:extLst>
                  <a:ext uri="{FF2B5EF4-FFF2-40B4-BE49-F238E27FC236}">
                    <a16:creationId xmlns:a16="http://schemas.microsoft.com/office/drawing/2014/main" id="{90D7F456-E8BD-4778-8DB8-AC58497ED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692" y="3983150"/>
                <a:ext cx="3630968" cy="369332"/>
              </a:xfrm>
              <a:prstGeom prst="rect">
                <a:avLst/>
              </a:prstGeom>
              <a:blipFill>
                <a:blip r:embed="rId27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5475617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1293</TotalTime>
  <Words>1539</Words>
  <Application>Microsoft Office PowerPoint</Application>
  <PresentationFormat>Widescreen</PresentationFormat>
  <Paragraphs>308</Paragraphs>
  <Slides>27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5" baseType="lpstr">
      <vt:lpstr>Arial</vt:lpstr>
      <vt:lpstr>Calibri</vt:lpstr>
      <vt:lpstr>Cambria Math</vt:lpstr>
      <vt:lpstr>Courier New</vt:lpstr>
      <vt:lpstr>Symbol</vt:lpstr>
      <vt:lpstr>Trebuchet MS</vt:lpstr>
      <vt:lpstr>Wingdings 3</vt:lpstr>
      <vt:lpstr>Sfaccettatura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MODELLO 1 GDL con inclinazione</vt:lpstr>
      <vt:lpstr>MODELLO 4 GDL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daniele sorato</dc:creator>
  <cp:lastModifiedBy>daniele sorato</cp:lastModifiedBy>
  <cp:revision>6</cp:revision>
  <dcterms:created xsi:type="dcterms:W3CDTF">2021-12-08T03:29:21Z</dcterms:created>
  <dcterms:modified xsi:type="dcterms:W3CDTF">2021-12-09T08:58:15Z</dcterms:modified>
</cp:coreProperties>
</file>